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verage" panose="020B0604020202020204" charset="0"/>
      <p:regular r:id="rId22"/>
    </p:embeddedFont>
    <p:embeddedFont>
      <p:font typeface="Montserrat SemiBold" panose="020B0604020202020204" charset="0"/>
      <p:regular r:id="rId23"/>
      <p:bold r:id="rId24"/>
      <p:italic r:id="rId25"/>
      <p:boldItalic r:id="rId26"/>
    </p:embeddedFont>
    <p:embeddedFont>
      <p:font typeface="Montserrat Medium" panose="020B0604020202020204" charset="0"/>
      <p:regular r:id="rId27"/>
      <p:bold r:id="rId28"/>
      <p:italic r:id="rId29"/>
      <p:boldItalic r:id="rId30"/>
    </p:embeddedFont>
    <p:embeddedFont>
      <p:font typeface="Montserrat" panose="020B0604020202020204" charset="0"/>
      <p:regular r:id="rId31"/>
      <p:bold r:id="rId32"/>
      <p:italic r:id="rId33"/>
      <p:boldItalic r:id="rId34"/>
    </p:embeddedFont>
    <p:embeddedFont>
      <p:font typeface="Oswald" panose="020B0604020202020204" charset="0"/>
      <p:regular r:id="rId35"/>
      <p:bold r:id="rId36"/>
    </p:embeddedFont>
    <p:embeddedFont>
      <p:font typeface="Raleway"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3B6928-FF7E-4660-B7BA-B94351B423E7}">
  <a:tblStyle styleId="{643B6928-FF7E-4660-B7BA-B94351B423E7}"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9e55addd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9e55addd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8f07ca2e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8f07ca2e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9e55adddb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9e55addd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ccacd8421d_5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ccacd8421d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c912c2737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c912c2737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8f07ca2e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8f07ca2e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b9f226f3f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cb9f226f3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Specialized programs not offered.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c9e55add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c9e55add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ccec80e5e7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ccec80e5e7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cec80e5e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cec80e5e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ccec80e5e7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ccec80e5e7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9e55addd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9e55addd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191919"/>
                </a:solidFill>
                <a:highlight>
                  <a:srgbClr val="FFFFFF"/>
                </a:highlight>
                <a:latin typeface="Montserrat"/>
                <a:ea typeface="Montserrat"/>
                <a:cs typeface="Montserrat"/>
                <a:sym typeface="Montserrat"/>
              </a:rPr>
              <a:t>John </a:t>
            </a:r>
            <a:endParaRPr sz="1200">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9e55addd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9e55addd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ontserrat"/>
                <a:ea typeface="Montserrat"/>
                <a:cs typeface="Montserrat"/>
                <a:sym typeface="Montserrat"/>
              </a:rPr>
              <a:t>For the fall of 2021 Social Emotional Well is of the utmost importance</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Next year we plan on…..</a:t>
            </a: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Be intentional about the role that mindfulness plays in student learning</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Continue having support providers work with students on an individual basis, as well as in small groups</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Explore opportunities to expand resources</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Begin to see wellness as a concept and a mindset, not something that we “do”</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Provide many opportunities for all district stakeholders to engage in activities that promote wellness</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9e55addd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9e55addd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For the Fall of 2021 Deep learning and instruction planning will continue</a:t>
            </a: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 </a:t>
            </a:r>
            <a:endParaRPr sz="1200">
              <a:latin typeface="Montserrat"/>
              <a:ea typeface="Montserrat"/>
              <a:cs typeface="Montserrat"/>
              <a:sym typeface="Montserrat"/>
            </a:endParaRPr>
          </a:p>
          <a:p>
            <a:pPr marL="914400" lvl="0" indent="-304800" algn="l" rtl="0">
              <a:spcBef>
                <a:spcPts val="0"/>
              </a:spcBef>
              <a:spcAft>
                <a:spcPts val="0"/>
              </a:spcAft>
              <a:buSzPts val="1200"/>
              <a:buFont typeface="Montserrat"/>
              <a:buChar char="●"/>
            </a:pPr>
            <a:r>
              <a:rPr lang="en" sz="1200">
                <a:latin typeface="Montserrat"/>
                <a:ea typeface="Montserrat"/>
                <a:cs typeface="Montserrat"/>
                <a:sym typeface="Montserrat"/>
              </a:rPr>
              <a:t>Last week we began a  series of (MTSS) Multi Tiered Systems of Support Professional development sessions with staff admin that will continue to grow our practice and site based systems.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p>
            <a:pPr marL="914400" lvl="0" indent="-304800" algn="l" rtl="0">
              <a:spcBef>
                <a:spcPts val="0"/>
              </a:spcBef>
              <a:spcAft>
                <a:spcPts val="0"/>
              </a:spcAft>
              <a:buSzPts val="1200"/>
              <a:buFont typeface="Montserrat"/>
              <a:buChar char="●"/>
            </a:pPr>
            <a:r>
              <a:rPr lang="en" sz="1200">
                <a:latin typeface="Montserrat"/>
                <a:ea typeface="Montserrat"/>
                <a:cs typeface="Montserrat"/>
                <a:sym typeface="Montserrat"/>
              </a:rPr>
              <a:t>WE WILL Continue to implement FASTBRIDGE the importance of monitoring student learning growth and gaps.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p>
            <a:pPr marL="914400" lvl="0" indent="-304800" algn="l" rtl="0">
              <a:spcBef>
                <a:spcPts val="0"/>
              </a:spcBef>
              <a:spcAft>
                <a:spcPts val="0"/>
              </a:spcAft>
              <a:buSzPts val="1200"/>
              <a:buFont typeface="Montserrat"/>
              <a:buChar char="●"/>
            </a:pPr>
            <a:r>
              <a:rPr lang="en" sz="1200">
                <a:latin typeface="Montserrat"/>
                <a:ea typeface="Montserrat"/>
                <a:cs typeface="Montserrat"/>
                <a:sym typeface="Montserrat"/>
              </a:rPr>
              <a:t>WE WILL Leverage  the tech tools and deep learning tasks we have used during this time as a way to push us further into  21st century learning and instruction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p>
            <a:pPr marL="914400" lvl="0" indent="-304800" algn="l" rtl="0">
              <a:spcBef>
                <a:spcPts val="0"/>
              </a:spcBef>
              <a:spcAft>
                <a:spcPts val="0"/>
              </a:spcAft>
              <a:buSzPts val="1200"/>
              <a:buFont typeface="Montserrat"/>
              <a:buChar char="●"/>
            </a:pPr>
            <a:r>
              <a:rPr lang="en" sz="1200">
                <a:latin typeface="Montserrat"/>
                <a:ea typeface="Montserrat"/>
                <a:cs typeface="Montserrat"/>
                <a:sym typeface="Montserrat"/>
              </a:rPr>
              <a:t>WE WILL CONTINUE Professional learning on accurate assessment practices </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cacd8421d_5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cacd8421d_5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Font typeface="Raleway"/>
              <a:buChar char="●"/>
            </a:pPr>
            <a:r>
              <a:rPr lang="en" sz="1200">
                <a:solidFill>
                  <a:schemeClr val="dk1"/>
                </a:solidFill>
                <a:latin typeface="Raleway"/>
                <a:ea typeface="Raleway"/>
                <a:cs typeface="Raleway"/>
                <a:sym typeface="Raleway"/>
              </a:rPr>
              <a:t>SRVUSD is committed to providing access and opportunities TO  ALL students in with equitable academic and social-emotional outcomes.   </a:t>
            </a:r>
            <a:endParaRPr sz="1200">
              <a:solidFill>
                <a:schemeClr val="dk1"/>
              </a:solidFill>
              <a:latin typeface="Raleway"/>
              <a:ea typeface="Raleway"/>
              <a:cs typeface="Raleway"/>
              <a:sym typeface="Raleway"/>
            </a:endParaRPr>
          </a:p>
          <a:p>
            <a:pPr marL="0" lvl="0" indent="0" algn="l" rtl="0">
              <a:lnSpc>
                <a:spcPct val="115000"/>
              </a:lnSpc>
              <a:spcBef>
                <a:spcPts val="0"/>
              </a:spcBef>
              <a:spcAft>
                <a:spcPts val="0"/>
              </a:spcAft>
              <a:buNone/>
            </a:pPr>
            <a:endParaRPr sz="1200">
              <a:solidFill>
                <a:schemeClr val="dk1"/>
              </a:solidFill>
              <a:latin typeface="Raleway"/>
              <a:ea typeface="Raleway"/>
              <a:cs typeface="Raleway"/>
              <a:sym typeface="Raleway"/>
            </a:endParaRPr>
          </a:p>
          <a:p>
            <a:pPr marL="457200" lvl="0" indent="-304800" algn="l" rtl="0">
              <a:lnSpc>
                <a:spcPct val="115000"/>
              </a:lnSpc>
              <a:spcBef>
                <a:spcPts val="0"/>
              </a:spcBef>
              <a:spcAft>
                <a:spcPts val="0"/>
              </a:spcAft>
              <a:buClr>
                <a:schemeClr val="dk1"/>
              </a:buClr>
              <a:buSzPts val="1200"/>
              <a:buFont typeface="Raleway"/>
              <a:buChar char="●"/>
            </a:pPr>
            <a:r>
              <a:rPr lang="en" sz="1200">
                <a:solidFill>
                  <a:schemeClr val="dk1"/>
                </a:solidFill>
                <a:latin typeface="Raleway"/>
                <a:ea typeface="Raleway"/>
                <a:cs typeface="Raleway"/>
                <a:sym typeface="Raleway"/>
              </a:rPr>
              <a:t>As we move in to the Fall of 2021 understanding the lived experiences of those in our community, and truly listening to ideas on how to improve, will be key to develop a strong foundation of equity in SRVUSD.  </a:t>
            </a:r>
            <a:endParaRPr sz="1200">
              <a:solidFill>
                <a:schemeClr val="dk1"/>
              </a:solidFill>
              <a:latin typeface="Raleway"/>
              <a:ea typeface="Raleway"/>
              <a:cs typeface="Raleway"/>
              <a:sym typeface="Raleway"/>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Raleway"/>
              <a:ea typeface="Raleway"/>
              <a:cs typeface="Raleway"/>
              <a:sym typeface="Raleway"/>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c9e55addd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c9e55addd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For the Fall  of 2021 Health and Safety is the of utmost importance.  </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We will continue to follow the guidance, students will will be masked and we are exploring the idea of “houses” for contract tracing purposes.  </a:t>
            </a:r>
            <a:endParaRPr sz="1200">
              <a:latin typeface="Montserrat"/>
              <a:ea typeface="Montserrat"/>
              <a:cs typeface="Montserrat"/>
              <a:sym typeface="Montserrat"/>
            </a:endParaRPr>
          </a:p>
          <a:p>
            <a:pPr marL="457200" lvl="0" indent="0" algn="l" rtl="0">
              <a:spcBef>
                <a:spcPts val="0"/>
              </a:spcBef>
              <a:spcAft>
                <a:spcPts val="0"/>
              </a:spcAft>
              <a:buNone/>
            </a:pPr>
            <a:endParaRPr sz="1200">
              <a:latin typeface="Montserrat"/>
              <a:ea typeface="Montserrat"/>
              <a:cs typeface="Montserrat"/>
              <a:sym typeface="Montserrat"/>
            </a:endParaRPr>
          </a:p>
          <a:p>
            <a:pPr marL="457200" lvl="0" indent="-304800" algn="l" rtl="0">
              <a:spcBef>
                <a:spcPts val="0"/>
              </a:spcBef>
              <a:spcAft>
                <a:spcPts val="0"/>
              </a:spcAft>
              <a:buSzPts val="1200"/>
              <a:buFont typeface="Montserrat"/>
              <a:buChar char="●"/>
            </a:pPr>
            <a:r>
              <a:rPr lang="en" sz="1200">
                <a:latin typeface="Montserrat"/>
                <a:ea typeface="Montserrat"/>
                <a:cs typeface="Montserrat"/>
                <a:sym typeface="Montserrat"/>
              </a:rPr>
              <a:t>Houses are way by which we group students together in like courses this would help with contract tracing.  </a:t>
            </a:r>
            <a:endParaRPr sz="1200">
              <a:latin typeface="Montserrat"/>
              <a:ea typeface="Montserrat"/>
              <a:cs typeface="Montserrat"/>
              <a:sym typeface="Montserrat"/>
            </a:endParaRPr>
          </a:p>
          <a:p>
            <a:pPr marL="0" lvl="0" indent="0" algn="l" rtl="0">
              <a:spcBef>
                <a:spcPts val="0"/>
              </a:spcBef>
              <a:spcAft>
                <a:spcPts val="0"/>
              </a:spcAft>
              <a:buNone/>
            </a:pP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I will now turn it over to Chris George to share more specific information regarding our Virtual Academy.    </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Specifically, we can continue the virtual we are still waiting for solid information from the CA Legislature regarding pivotal questions, including instructional minutes, virtual independent study, etc.</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8f07ca2e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8f07ca2e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8f07ca2e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8f07ca2e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pic>
        <p:nvPicPr>
          <p:cNvPr id="16" name="Google Shape;16;p2"/>
          <p:cNvPicPr preferRelativeResize="0"/>
          <p:nvPr/>
        </p:nvPicPr>
        <p:blipFill rotWithShape="1">
          <a:blip r:embed="rId2">
            <a:alphaModFix/>
          </a:blip>
          <a:srcRect/>
          <a:stretch/>
        </p:blipFill>
        <p:spPr>
          <a:xfrm>
            <a:off x="6755987" y="4222225"/>
            <a:ext cx="2264561" cy="792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 name="Google Shape;52;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3" name="Google Shape;53;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867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23" name="Google Shape;23;p4"/>
          <p:cNvPicPr preferRelativeResize="0"/>
          <p:nvPr/>
        </p:nvPicPr>
        <p:blipFill>
          <a:blip r:embed="rId2">
            <a:alphaModFix/>
          </a:blip>
          <a:stretch>
            <a:fillRect/>
          </a:stretch>
        </p:blipFill>
        <p:spPr>
          <a:xfrm>
            <a:off x="6741400" y="4182525"/>
            <a:ext cx="2286000" cy="8001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46" name="Google Shape;46;p9"/>
          <p:cNvPicPr preferRelativeResize="0"/>
          <p:nvPr/>
        </p:nvPicPr>
        <p:blipFill rotWithShape="1">
          <a:blip r:embed="rId2">
            <a:alphaModFix/>
          </a:blip>
          <a:srcRect/>
          <a:stretch/>
        </p:blipFill>
        <p:spPr>
          <a:xfrm>
            <a:off x="892325" y="3788175"/>
            <a:ext cx="2333224" cy="8166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9" name="Google Shape;49;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scattarusa@srvusd.ne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mailto:dpetish@srvusd.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671258" y="841650"/>
            <a:ext cx="7801500" cy="173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004B87"/>
                </a:solidFill>
                <a:latin typeface="Montserrat"/>
                <a:ea typeface="Montserrat"/>
                <a:cs typeface="Montserrat"/>
                <a:sym typeface="Montserrat"/>
              </a:rPr>
              <a:t>Moving Forward Together</a:t>
            </a:r>
            <a:endParaRPr b="1">
              <a:solidFill>
                <a:srgbClr val="004B87"/>
              </a:solidFill>
              <a:latin typeface="Montserrat"/>
              <a:ea typeface="Montserrat"/>
              <a:cs typeface="Montserrat"/>
              <a:sym typeface="Montserrat"/>
            </a:endParaRPr>
          </a:p>
          <a:p>
            <a:pPr marL="0" lvl="0" indent="0" algn="ctr" rtl="0">
              <a:spcBef>
                <a:spcPts val="0"/>
              </a:spcBef>
              <a:spcAft>
                <a:spcPts val="0"/>
              </a:spcAft>
              <a:buNone/>
            </a:pPr>
            <a:r>
              <a:rPr lang="en" b="1">
                <a:solidFill>
                  <a:srgbClr val="004B87"/>
                </a:solidFill>
                <a:latin typeface="Montserrat"/>
                <a:ea typeface="Montserrat"/>
                <a:cs typeface="Montserrat"/>
                <a:sym typeface="Montserrat"/>
              </a:rPr>
              <a:t>Planning for Fall 2021</a:t>
            </a:r>
            <a:endParaRPr b="1">
              <a:solidFill>
                <a:srgbClr val="004B87"/>
              </a:solidFill>
              <a:latin typeface="Montserrat"/>
              <a:ea typeface="Montserrat"/>
              <a:cs typeface="Montserrat"/>
              <a:sym typeface="Montserrat"/>
            </a:endParaRPr>
          </a:p>
        </p:txBody>
      </p:sp>
      <p:sp>
        <p:nvSpPr>
          <p:cNvPr id="61" name="Google Shape;61;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Montserrat"/>
                <a:ea typeface="Montserrat"/>
                <a:cs typeface="Montserrat"/>
                <a:sym typeface="Montserrat"/>
              </a:rPr>
              <a:t>San Ramon Valley Unified School District</a:t>
            </a:r>
            <a:endParaRPr>
              <a:solidFill>
                <a:schemeClr val="dk1"/>
              </a:solidFill>
              <a:latin typeface="Montserrat"/>
              <a:ea typeface="Montserrat"/>
              <a:cs typeface="Montserrat"/>
              <a:sym typeface="Montserrat"/>
            </a:endParaRPr>
          </a:p>
          <a:p>
            <a:pPr marL="0" lvl="0" indent="0" algn="ctr" rtl="0">
              <a:spcBef>
                <a:spcPts val="0"/>
              </a:spcBef>
              <a:spcAft>
                <a:spcPts val="0"/>
              </a:spcAft>
              <a:buNone/>
            </a:pPr>
            <a:r>
              <a:rPr lang="en">
                <a:solidFill>
                  <a:schemeClr val="dk1"/>
                </a:solidFill>
                <a:latin typeface="Montserrat"/>
                <a:ea typeface="Montserrat"/>
                <a:cs typeface="Montserrat"/>
                <a:sym typeface="Montserrat"/>
              </a:rPr>
              <a:t>March 30, 2021</a:t>
            </a:r>
            <a:endParaRPr>
              <a:solidFill>
                <a:schemeClr val="dk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body" idx="1"/>
          </p:nvPr>
        </p:nvSpPr>
        <p:spPr>
          <a:xfrm>
            <a:off x="364200" y="2831650"/>
            <a:ext cx="2388600" cy="1772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a:solidFill>
                  <a:schemeClr val="dk1"/>
                </a:solidFill>
                <a:latin typeface="Montserrat Medium"/>
                <a:ea typeface="Montserrat Medium"/>
                <a:cs typeface="Montserrat Medium"/>
                <a:sym typeface="Montserrat Medium"/>
              </a:rPr>
              <a:t>Venture Independent Study</a:t>
            </a:r>
            <a:endParaRPr sz="2500">
              <a:solidFill>
                <a:schemeClr val="dk1"/>
              </a:solidFill>
              <a:latin typeface="Montserrat Medium"/>
              <a:ea typeface="Montserrat Medium"/>
              <a:cs typeface="Montserrat Medium"/>
              <a:sym typeface="Montserrat Medium"/>
            </a:endParaRPr>
          </a:p>
        </p:txBody>
      </p:sp>
      <p:sp>
        <p:nvSpPr>
          <p:cNvPr id="135" name="Google Shape;135;p22"/>
          <p:cNvSpPr txBox="1">
            <a:spLocks noGrp="1"/>
          </p:cNvSpPr>
          <p:nvPr>
            <p:ph type="body" idx="1"/>
          </p:nvPr>
        </p:nvSpPr>
        <p:spPr>
          <a:xfrm>
            <a:off x="3502488" y="2831650"/>
            <a:ext cx="2263800" cy="1772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a:solidFill>
                  <a:schemeClr val="dk1"/>
                </a:solidFill>
                <a:latin typeface="Montserrat Medium"/>
                <a:ea typeface="Montserrat Medium"/>
                <a:cs typeface="Montserrat Medium"/>
                <a:sym typeface="Montserrat Medium"/>
              </a:rPr>
              <a:t>Del Amigo Alternative Education</a:t>
            </a:r>
            <a:endParaRPr sz="2500">
              <a:solidFill>
                <a:schemeClr val="dk1"/>
              </a:solidFill>
              <a:latin typeface="Montserrat Medium"/>
              <a:ea typeface="Montserrat Medium"/>
              <a:cs typeface="Montserrat Medium"/>
              <a:sym typeface="Montserrat Medium"/>
            </a:endParaRPr>
          </a:p>
        </p:txBody>
      </p:sp>
      <p:sp>
        <p:nvSpPr>
          <p:cNvPr id="136" name="Google Shape;136;p22"/>
          <p:cNvSpPr txBox="1">
            <a:spLocks noGrp="1"/>
          </p:cNvSpPr>
          <p:nvPr>
            <p:ph type="body" idx="1"/>
          </p:nvPr>
        </p:nvSpPr>
        <p:spPr>
          <a:xfrm>
            <a:off x="6516000" y="2831650"/>
            <a:ext cx="2263800" cy="1772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500">
                <a:solidFill>
                  <a:schemeClr val="dk1"/>
                </a:solidFill>
                <a:latin typeface="Montserrat Medium"/>
                <a:ea typeface="Montserrat Medium"/>
                <a:cs typeface="Montserrat Medium"/>
                <a:sym typeface="Montserrat Medium"/>
              </a:rPr>
              <a:t>Virtual Academy</a:t>
            </a:r>
            <a:endParaRPr sz="2500">
              <a:solidFill>
                <a:schemeClr val="dk1"/>
              </a:solidFill>
              <a:latin typeface="Montserrat Medium"/>
              <a:ea typeface="Montserrat Medium"/>
              <a:cs typeface="Montserrat Medium"/>
              <a:sym typeface="Montserrat Medium"/>
            </a:endParaRPr>
          </a:p>
        </p:txBody>
      </p:sp>
      <p:sp>
        <p:nvSpPr>
          <p:cNvPr id="137" name="Google Shape;137;p22"/>
          <p:cNvSpPr txBox="1">
            <a:spLocks noGrp="1"/>
          </p:cNvSpPr>
          <p:nvPr>
            <p:ph type="body" idx="1"/>
          </p:nvPr>
        </p:nvSpPr>
        <p:spPr>
          <a:xfrm>
            <a:off x="364200" y="430183"/>
            <a:ext cx="8415600" cy="12405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35"/>
              <a:buNone/>
            </a:pPr>
            <a:r>
              <a:rPr lang="en" sz="2865" b="1">
                <a:solidFill>
                  <a:srgbClr val="004B87"/>
                </a:solidFill>
                <a:latin typeface="Montserrat"/>
                <a:ea typeface="Montserrat"/>
                <a:cs typeface="Montserrat"/>
                <a:sym typeface="Montserrat"/>
              </a:rPr>
              <a:t>San Ramon Valley </a:t>
            </a:r>
            <a:endParaRPr sz="2865" b="1">
              <a:solidFill>
                <a:srgbClr val="004B87"/>
              </a:solidFill>
              <a:latin typeface="Montserrat"/>
              <a:ea typeface="Montserrat"/>
              <a:cs typeface="Montserrat"/>
              <a:sym typeface="Montserrat"/>
            </a:endParaRPr>
          </a:p>
          <a:p>
            <a:pPr marL="0" lvl="0" indent="0" algn="ctr" rtl="0">
              <a:lnSpc>
                <a:spcPct val="100000"/>
              </a:lnSpc>
              <a:spcBef>
                <a:spcPts val="1200"/>
              </a:spcBef>
              <a:spcAft>
                <a:spcPts val="1200"/>
              </a:spcAft>
              <a:buSzPts val="935"/>
              <a:buNone/>
            </a:pPr>
            <a:r>
              <a:rPr lang="en" sz="2865" b="1">
                <a:solidFill>
                  <a:srgbClr val="004B87"/>
                </a:solidFill>
                <a:latin typeface="Montserrat"/>
                <a:ea typeface="Montserrat"/>
                <a:cs typeface="Montserrat"/>
                <a:sym typeface="Montserrat"/>
              </a:rPr>
              <a:t>Alternative Education Programs</a:t>
            </a:r>
            <a:endParaRPr sz="2865" b="1">
              <a:solidFill>
                <a:srgbClr val="004B87"/>
              </a:solidFill>
              <a:latin typeface="Montserrat"/>
              <a:ea typeface="Montserrat"/>
              <a:cs typeface="Montserrat"/>
              <a:sym typeface="Montserrat"/>
            </a:endParaRPr>
          </a:p>
        </p:txBody>
      </p:sp>
      <p:cxnSp>
        <p:nvCxnSpPr>
          <p:cNvPr id="138" name="Google Shape;138;p22"/>
          <p:cNvCxnSpPr>
            <a:stCxn id="137" idx="2"/>
            <a:endCxn id="136" idx="0"/>
          </p:cNvCxnSpPr>
          <p:nvPr/>
        </p:nvCxnSpPr>
        <p:spPr>
          <a:xfrm rot="-5400000" flipH="1">
            <a:off x="5529450" y="713233"/>
            <a:ext cx="1161000" cy="3075900"/>
          </a:xfrm>
          <a:prstGeom prst="curvedConnector3">
            <a:avLst>
              <a:gd name="adj1" fmla="val 49999"/>
            </a:avLst>
          </a:prstGeom>
          <a:noFill/>
          <a:ln w="38100" cap="flat" cmpd="sng">
            <a:solidFill>
              <a:srgbClr val="C9DAF8"/>
            </a:solidFill>
            <a:prstDash val="solid"/>
            <a:round/>
            <a:headEnd type="none" w="med" len="med"/>
            <a:tailEnd type="none" w="med" len="med"/>
          </a:ln>
        </p:spPr>
      </p:cxnSp>
      <p:cxnSp>
        <p:nvCxnSpPr>
          <p:cNvPr id="139" name="Google Shape;139;p22"/>
          <p:cNvCxnSpPr>
            <a:stCxn id="137" idx="2"/>
            <a:endCxn id="135" idx="3"/>
          </p:cNvCxnSpPr>
          <p:nvPr/>
        </p:nvCxnSpPr>
        <p:spPr>
          <a:xfrm rot="-5400000" flipH="1">
            <a:off x="4145700" y="2096983"/>
            <a:ext cx="2046900" cy="1194300"/>
          </a:xfrm>
          <a:prstGeom prst="curvedConnector4">
            <a:avLst>
              <a:gd name="adj1" fmla="val 28359"/>
              <a:gd name="adj2" fmla="val 119937"/>
            </a:avLst>
          </a:prstGeom>
          <a:noFill/>
          <a:ln w="38100" cap="flat" cmpd="sng">
            <a:solidFill>
              <a:srgbClr val="C9DAF8"/>
            </a:solidFill>
            <a:prstDash val="solid"/>
            <a:round/>
            <a:headEnd type="none" w="med" len="med"/>
            <a:tailEnd type="none" w="med" len="med"/>
          </a:ln>
        </p:spPr>
      </p:cxnSp>
      <p:cxnSp>
        <p:nvCxnSpPr>
          <p:cNvPr id="140" name="Google Shape;140;p22"/>
          <p:cNvCxnSpPr>
            <a:stCxn id="137" idx="2"/>
            <a:endCxn id="134" idx="0"/>
          </p:cNvCxnSpPr>
          <p:nvPr/>
        </p:nvCxnSpPr>
        <p:spPr>
          <a:xfrm rot="5400000">
            <a:off x="2484750" y="744433"/>
            <a:ext cx="1161000" cy="3013500"/>
          </a:xfrm>
          <a:prstGeom prst="curvedConnector3">
            <a:avLst>
              <a:gd name="adj1" fmla="val 49999"/>
            </a:avLst>
          </a:prstGeom>
          <a:noFill/>
          <a:ln w="38100" cap="flat" cmpd="sng">
            <a:solidFill>
              <a:srgbClr val="C9DAF8"/>
            </a:solidFill>
            <a:prstDash val="solid"/>
            <a:round/>
            <a:headEnd type="none" w="med" len="med"/>
            <a:tailEnd type="none" w="med" len="med"/>
          </a:ln>
        </p:spPr>
      </p:cxnSp>
      <p:pic>
        <p:nvPicPr>
          <p:cNvPr id="141" name="Google Shape;141;p22"/>
          <p:cNvPicPr preferRelativeResize="0"/>
          <p:nvPr/>
        </p:nvPicPr>
        <p:blipFill>
          <a:blip r:embed="rId3">
            <a:alphaModFix/>
          </a:blip>
          <a:stretch>
            <a:fillRect/>
          </a:stretch>
        </p:blipFill>
        <p:spPr>
          <a:xfrm>
            <a:off x="7217650" y="4326625"/>
            <a:ext cx="1763775" cy="617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265500" y="52435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004B87"/>
                </a:solidFill>
                <a:latin typeface="Montserrat"/>
                <a:ea typeface="Montserrat"/>
                <a:cs typeface="Montserrat"/>
                <a:sym typeface="Montserrat"/>
              </a:rPr>
              <a:t>Virtual Academy Organization</a:t>
            </a:r>
            <a:endParaRPr b="1">
              <a:solidFill>
                <a:srgbClr val="004B87"/>
              </a:solidFill>
              <a:latin typeface="Montserrat"/>
              <a:ea typeface="Montserrat"/>
              <a:cs typeface="Montserrat"/>
              <a:sym typeface="Montserrat"/>
            </a:endParaRPr>
          </a:p>
        </p:txBody>
      </p:sp>
      <p:sp>
        <p:nvSpPr>
          <p:cNvPr id="147" name="Google Shape;147;p23"/>
          <p:cNvSpPr txBox="1">
            <a:spLocks noGrp="1"/>
          </p:cNvSpPr>
          <p:nvPr>
            <p:ph type="subTitle" idx="1"/>
          </p:nvPr>
        </p:nvSpPr>
        <p:spPr>
          <a:xfrm>
            <a:off x="302450" y="2446151"/>
            <a:ext cx="4045200" cy="13455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a:latin typeface="Montserrat"/>
                <a:ea typeface="Montserrat"/>
                <a:cs typeface="Montserrat"/>
                <a:sym typeface="Montserrat"/>
              </a:rPr>
              <a:t>This model is being proposed pending legislative action that may require us to make adjustments</a:t>
            </a:r>
            <a:endParaRPr>
              <a:latin typeface="Montserrat"/>
              <a:ea typeface="Montserrat"/>
              <a:cs typeface="Montserrat"/>
              <a:sym typeface="Montserrat"/>
            </a:endParaRPr>
          </a:p>
        </p:txBody>
      </p:sp>
      <p:sp>
        <p:nvSpPr>
          <p:cNvPr id="148" name="Google Shape;148;p23"/>
          <p:cNvSpPr txBox="1">
            <a:spLocks noGrp="1"/>
          </p:cNvSpPr>
          <p:nvPr>
            <p:ph type="body" idx="2"/>
          </p:nvPr>
        </p:nvSpPr>
        <p:spPr>
          <a:xfrm>
            <a:off x="4939500" y="110850"/>
            <a:ext cx="3837000" cy="4648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417">
                <a:solidFill>
                  <a:srgbClr val="004B87"/>
                </a:solidFill>
                <a:latin typeface="Montserrat"/>
                <a:ea typeface="Montserrat"/>
                <a:cs typeface="Montserrat"/>
                <a:sym typeface="Montserrat"/>
              </a:rPr>
              <a:t>Housed under Alternative Education solely for the purpose of using familiar California Education Code rather than uncertain guidance around Distance Learning. </a:t>
            </a:r>
            <a:endParaRPr sz="1417">
              <a:solidFill>
                <a:srgbClr val="004B87"/>
              </a:solidFill>
              <a:latin typeface="Montserrat"/>
              <a:ea typeface="Montserrat"/>
              <a:cs typeface="Montserrat"/>
              <a:sym typeface="Montserrat"/>
            </a:endParaRPr>
          </a:p>
          <a:p>
            <a:pPr marL="0" lvl="0" indent="0" algn="l" rtl="0">
              <a:lnSpc>
                <a:spcPct val="100000"/>
              </a:lnSpc>
              <a:spcBef>
                <a:spcPts val="0"/>
              </a:spcBef>
              <a:spcAft>
                <a:spcPts val="0"/>
              </a:spcAft>
              <a:buNone/>
            </a:pPr>
            <a:endParaRPr sz="1417">
              <a:solidFill>
                <a:srgbClr val="004B87"/>
              </a:solidFill>
              <a:latin typeface="Montserrat"/>
              <a:ea typeface="Montserrat"/>
              <a:cs typeface="Montserrat"/>
              <a:sym typeface="Montserrat"/>
            </a:endParaRPr>
          </a:p>
          <a:p>
            <a:pPr marL="0" lvl="0" indent="0" algn="l" rtl="0">
              <a:lnSpc>
                <a:spcPct val="100000"/>
              </a:lnSpc>
              <a:spcBef>
                <a:spcPts val="0"/>
              </a:spcBef>
              <a:spcAft>
                <a:spcPts val="0"/>
              </a:spcAft>
              <a:buNone/>
            </a:pPr>
            <a:r>
              <a:rPr lang="en" sz="1417">
                <a:solidFill>
                  <a:srgbClr val="004B87"/>
                </a:solidFill>
                <a:latin typeface="Montserrat"/>
                <a:ea typeface="Montserrat"/>
                <a:cs typeface="Montserrat"/>
                <a:sym typeface="Montserrat"/>
              </a:rPr>
              <a:t>Program is dependent on the interest level of SRVUSD Families and number of students enrolling.</a:t>
            </a:r>
            <a:endParaRPr sz="1417">
              <a:solidFill>
                <a:srgbClr val="004B87"/>
              </a:solidFill>
              <a:latin typeface="Montserrat"/>
              <a:ea typeface="Montserrat"/>
              <a:cs typeface="Montserrat"/>
              <a:sym typeface="Montserrat"/>
            </a:endParaRPr>
          </a:p>
          <a:p>
            <a:pPr marL="0" lvl="0" indent="0" algn="l" rtl="0">
              <a:lnSpc>
                <a:spcPct val="100000"/>
              </a:lnSpc>
              <a:spcBef>
                <a:spcPts val="0"/>
              </a:spcBef>
              <a:spcAft>
                <a:spcPts val="0"/>
              </a:spcAft>
              <a:buNone/>
            </a:pPr>
            <a:endParaRPr sz="1417">
              <a:solidFill>
                <a:srgbClr val="004B87"/>
              </a:solidFill>
              <a:latin typeface="Montserrat"/>
              <a:ea typeface="Montserrat"/>
              <a:cs typeface="Montserrat"/>
              <a:sym typeface="Montserrat"/>
            </a:endParaRPr>
          </a:p>
          <a:p>
            <a:pPr marL="0" lvl="0" indent="0" algn="l" rtl="0">
              <a:spcBef>
                <a:spcPts val="0"/>
              </a:spcBef>
              <a:spcAft>
                <a:spcPts val="0"/>
              </a:spcAft>
              <a:buNone/>
            </a:pPr>
            <a:r>
              <a:rPr lang="en" sz="1417">
                <a:solidFill>
                  <a:srgbClr val="004B87"/>
                </a:solidFill>
                <a:latin typeface="Montserrat"/>
                <a:ea typeface="Montserrat"/>
                <a:cs typeface="Montserrat"/>
                <a:sym typeface="Montserrat"/>
              </a:rPr>
              <a:t>Students remain involved in extracurricular and school activities at the home school for their attendance area. </a:t>
            </a:r>
            <a:endParaRPr sz="1417">
              <a:solidFill>
                <a:srgbClr val="004B87"/>
              </a:solidFill>
              <a:latin typeface="Montserrat"/>
              <a:ea typeface="Montserrat"/>
              <a:cs typeface="Montserrat"/>
              <a:sym typeface="Montserrat"/>
            </a:endParaRPr>
          </a:p>
          <a:p>
            <a:pPr marL="0" lvl="0" indent="0" algn="l" rtl="0">
              <a:spcBef>
                <a:spcPts val="1200"/>
              </a:spcBef>
              <a:spcAft>
                <a:spcPts val="0"/>
              </a:spcAft>
              <a:buNone/>
            </a:pPr>
            <a:r>
              <a:rPr lang="en" sz="1417">
                <a:solidFill>
                  <a:srgbClr val="004B87"/>
                </a:solidFill>
                <a:latin typeface="Montserrat"/>
                <a:ea typeface="Montserrat"/>
                <a:cs typeface="Montserrat"/>
                <a:sym typeface="Montserrat"/>
              </a:rPr>
              <a:t>Special education program and all related services provided remotely while a student at the Virtual Academy.</a:t>
            </a:r>
            <a:endParaRPr sz="1417">
              <a:solidFill>
                <a:srgbClr val="004B87"/>
              </a:solidFill>
              <a:latin typeface="Montserrat"/>
              <a:ea typeface="Montserrat"/>
              <a:cs typeface="Montserrat"/>
              <a:sym typeface="Montserrat"/>
            </a:endParaRPr>
          </a:p>
          <a:p>
            <a:pPr marL="0" lvl="0" indent="0" algn="l" rtl="0">
              <a:spcBef>
                <a:spcPts val="1200"/>
              </a:spcBef>
              <a:spcAft>
                <a:spcPts val="1200"/>
              </a:spcAft>
              <a:buNone/>
            </a:pP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33900" y="204375"/>
            <a:ext cx="5047800" cy="40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b="1">
                <a:solidFill>
                  <a:srgbClr val="004B87"/>
                </a:solidFill>
                <a:latin typeface="Montserrat"/>
                <a:ea typeface="Montserrat"/>
                <a:cs typeface="Montserrat"/>
                <a:sym typeface="Montserrat"/>
              </a:rPr>
              <a:t>Virtual Academy </a:t>
            </a:r>
            <a:r>
              <a:rPr lang="en" b="1">
                <a:solidFill>
                  <a:schemeClr val="accent5"/>
                </a:solidFill>
                <a:latin typeface="Montserrat"/>
                <a:ea typeface="Montserrat"/>
                <a:cs typeface="Montserrat"/>
                <a:sym typeface="Montserrat"/>
              </a:rPr>
              <a:t>is different</a:t>
            </a:r>
            <a:r>
              <a:rPr lang="en" b="1">
                <a:solidFill>
                  <a:srgbClr val="004B87"/>
                </a:solidFill>
                <a:latin typeface="Montserrat"/>
                <a:ea typeface="Montserrat"/>
                <a:cs typeface="Montserrat"/>
                <a:sym typeface="Montserrat"/>
              </a:rPr>
              <a:t> from Venture Independent Study</a:t>
            </a:r>
            <a:endParaRPr b="1">
              <a:solidFill>
                <a:srgbClr val="004B87"/>
              </a:solidFill>
              <a:latin typeface="Montserrat"/>
              <a:ea typeface="Montserrat"/>
              <a:cs typeface="Montserrat"/>
              <a:sym typeface="Montserrat"/>
            </a:endParaRPr>
          </a:p>
        </p:txBody>
      </p:sp>
      <p:sp>
        <p:nvSpPr>
          <p:cNvPr id="154" name="Google Shape;154;p24"/>
          <p:cNvSpPr txBox="1"/>
          <p:nvPr/>
        </p:nvSpPr>
        <p:spPr>
          <a:xfrm>
            <a:off x="5602300" y="342150"/>
            <a:ext cx="3284100" cy="44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a:ea typeface="Montserrat"/>
                <a:cs typeface="Montserrat"/>
                <a:sym typeface="Montserrat"/>
              </a:rPr>
              <a:t>Independent Study - meet with teacher once/week</a:t>
            </a: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Virtual Academy - meet with teacher daily</a:t>
            </a: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__________________</a:t>
            </a: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Independent Study - Number of Instructional Minutes required for IS</a:t>
            </a: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Virtual Academy - Number of instructional minutes equal to in-person</a:t>
            </a: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_________________</a:t>
            </a: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Independent Study - Work independently (do not participate as part of a class)</a:t>
            </a:r>
            <a:endParaRPr>
              <a:solidFill>
                <a:schemeClr val="dk1"/>
              </a:solidFill>
              <a:latin typeface="Montserrat"/>
              <a:ea typeface="Montserrat"/>
              <a:cs typeface="Montserrat"/>
              <a:sym typeface="Montserrat"/>
            </a:endParaRPr>
          </a:p>
          <a:p>
            <a:pPr marL="0" lvl="0" indent="0" algn="l" rtl="0">
              <a:spcBef>
                <a:spcPts val="0"/>
              </a:spcBef>
              <a:spcAft>
                <a:spcPts val="0"/>
              </a:spcAft>
              <a:buNone/>
            </a:pPr>
            <a:endParaRPr>
              <a:solidFill>
                <a:schemeClr val="dk1"/>
              </a:solidFill>
              <a:latin typeface="Montserrat"/>
              <a:ea typeface="Montserrat"/>
              <a:cs typeface="Montserrat"/>
              <a:sym typeface="Montserrat"/>
            </a:endParaRPr>
          </a:p>
          <a:p>
            <a:pPr marL="0" lvl="0" indent="0" algn="l" rtl="0">
              <a:spcBef>
                <a:spcPts val="0"/>
              </a:spcBef>
              <a:spcAft>
                <a:spcPts val="0"/>
              </a:spcAft>
              <a:buNone/>
            </a:pPr>
            <a:r>
              <a:rPr lang="en">
                <a:solidFill>
                  <a:schemeClr val="dk1"/>
                </a:solidFill>
                <a:latin typeface="Montserrat"/>
                <a:ea typeface="Montserrat"/>
                <a:cs typeface="Montserrat"/>
                <a:sym typeface="Montserrat"/>
              </a:rPr>
              <a:t>Virtual Academy - Work as part of a class in a remote setting</a:t>
            </a:r>
            <a:endParaRPr>
              <a:solidFill>
                <a:schemeClr val="dk1"/>
              </a:solidFill>
              <a:latin typeface="Montserrat"/>
              <a:ea typeface="Montserrat"/>
              <a:cs typeface="Montserrat"/>
              <a:sym typeface="Montserrat"/>
            </a:endParaRPr>
          </a:p>
        </p:txBody>
      </p:sp>
      <p:pic>
        <p:nvPicPr>
          <p:cNvPr id="155" name="Google Shape;155;p24"/>
          <p:cNvPicPr preferRelativeResize="0"/>
          <p:nvPr/>
        </p:nvPicPr>
        <p:blipFill>
          <a:blip r:embed="rId3">
            <a:alphaModFix/>
          </a:blip>
          <a:stretch>
            <a:fillRect/>
          </a:stretch>
        </p:blipFill>
        <p:spPr>
          <a:xfrm>
            <a:off x="114400" y="4363100"/>
            <a:ext cx="1763775" cy="617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511500" y="288225"/>
            <a:ext cx="3397500" cy="1446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400" b="1">
                <a:solidFill>
                  <a:srgbClr val="004B87"/>
                </a:solidFill>
                <a:latin typeface="Montserrat"/>
                <a:ea typeface="Montserrat"/>
                <a:cs typeface="Montserrat"/>
                <a:sym typeface="Montserrat"/>
              </a:rPr>
              <a:t>Special Education Programs and Services</a:t>
            </a:r>
            <a:r>
              <a:rPr lang="en" sz="2400">
                <a:latin typeface="Montserrat SemiBold"/>
                <a:ea typeface="Montserrat SemiBold"/>
                <a:cs typeface="Montserrat SemiBold"/>
                <a:sym typeface="Montserrat SemiBold"/>
              </a:rPr>
              <a:t>	</a:t>
            </a:r>
            <a:endParaRPr sz="2400">
              <a:latin typeface="Montserrat SemiBold"/>
              <a:ea typeface="Montserrat SemiBold"/>
              <a:cs typeface="Montserrat SemiBold"/>
              <a:sym typeface="Montserrat SemiBold"/>
            </a:endParaRPr>
          </a:p>
        </p:txBody>
      </p:sp>
      <p:sp>
        <p:nvSpPr>
          <p:cNvPr id="161" name="Google Shape;161;p25"/>
          <p:cNvSpPr txBox="1">
            <a:spLocks noGrp="1"/>
          </p:cNvSpPr>
          <p:nvPr>
            <p:ph type="body" idx="2"/>
          </p:nvPr>
        </p:nvSpPr>
        <p:spPr>
          <a:xfrm>
            <a:off x="4939500" y="221700"/>
            <a:ext cx="3837000" cy="4197600"/>
          </a:xfrm>
          <a:prstGeom prst="rect">
            <a:avLst/>
          </a:prstGeom>
        </p:spPr>
        <p:txBody>
          <a:bodyPr spcFirstLastPara="1" wrap="square" lIns="91425" tIns="91425" rIns="91425" bIns="91425" anchor="ctr" anchorCtr="0">
            <a:normAutofit/>
          </a:bodyPr>
          <a:lstStyle/>
          <a:p>
            <a:pPr marL="0" lvl="0" indent="0" algn="l" rtl="0">
              <a:lnSpc>
                <a:spcPct val="95000"/>
              </a:lnSpc>
              <a:spcBef>
                <a:spcPts val="0"/>
              </a:spcBef>
              <a:spcAft>
                <a:spcPts val="0"/>
              </a:spcAft>
              <a:buSzPts val="1018"/>
              <a:buNone/>
            </a:pPr>
            <a:endParaRPr>
              <a:solidFill>
                <a:schemeClr val="dk1"/>
              </a:solidFill>
              <a:latin typeface="Montserrat"/>
              <a:ea typeface="Montserrat"/>
              <a:cs typeface="Montserrat"/>
              <a:sym typeface="Montserrat"/>
            </a:endParaRPr>
          </a:p>
          <a:p>
            <a:pPr marL="0" lvl="0" indent="0" algn="l" rtl="0">
              <a:lnSpc>
                <a:spcPct val="95000"/>
              </a:lnSpc>
              <a:spcBef>
                <a:spcPts val="1200"/>
              </a:spcBef>
              <a:spcAft>
                <a:spcPts val="1200"/>
              </a:spcAft>
              <a:buSzPts val="1018"/>
              <a:buNone/>
            </a:pPr>
            <a:endParaRPr>
              <a:solidFill>
                <a:schemeClr val="dk1"/>
              </a:solidFill>
              <a:latin typeface="Montserrat"/>
              <a:ea typeface="Montserrat"/>
              <a:cs typeface="Montserrat"/>
              <a:sym typeface="Montserrat"/>
            </a:endParaRPr>
          </a:p>
        </p:txBody>
      </p:sp>
      <p:sp>
        <p:nvSpPr>
          <p:cNvPr id="162" name="Google Shape;162;p25"/>
          <p:cNvSpPr txBox="1"/>
          <p:nvPr/>
        </p:nvSpPr>
        <p:spPr>
          <a:xfrm>
            <a:off x="5280900" y="472950"/>
            <a:ext cx="3495600" cy="419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rgbClr val="004B87"/>
                </a:solidFill>
                <a:latin typeface="Montserrat"/>
                <a:ea typeface="Montserrat"/>
                <a:cs typeface="Montserrat"/>
                <a:sym typeface="Montserrat"/>
              </a:rPr>
              <a:t>Students who have Individualized Education Programs (IEPs) will be considered for the Virtual Academy</a:t>
            </a:r>
            <a:r>
              <a:rPr lang="en" sz="1300">
                <a:solidFill>
                  <a:schemeClr val="accent2"/>
                </a:solidFill>
                <a:latin typeface="Montserrat"/>
                <a:ea typeface="Montserrat"/>
                <a:cs typeface="Montserrat"/>
                <a:sym typeface="Montserrat"/>
              </a:rPr>
              <a:t> if they submit the transfer request within the stated timelines.  </a:t>
            </a:r>
            <a:endParaRPr sz="1300">
              <a:solidFill>
                <a:schemeClr val="accent2"/>
              </a:solidFill>
              <a:latin typeface="Montserrat"/>
              <a:ea typeface="Montserrat"/>
              <a:cs typeface="Montserrat"/>
              <a:sym typeface="Montserrat"/>
            </a:endParaRPr>
          </a:p>
          <a:p>
            <a:pPr marL="0" lvl="0" indent="0" algn="l" rtl="0">
              <a:spcBef>
                <a:spcPts val="0"/>
              </a:spcBef>
              <a:spcAft>
                <a:spcPts val="0"/>
              </a:spcAft>
              <a:buNone/>
            </a:pPr>
            <a:endParaRPr sz="1300">
              <a:solidFill>
                <a:schemeClr val="accent2"/>
              </a:solidFill>
              <a:latin typeface="Montserrat"/>
              <a:ea typeface="Montserrat"/>
              <a:cs typeface="Montserrat"/>
              <a:sym typeface="Montserrat"/>
            </a:endParaRPr>
          </a:p>
          <a:p>
            <a:pPr marL="0" lvl="0" indent="0" algn="l" rtl="0">
              <a:spcBef>
                <a:spcPts val="0"/>
              </a:spcBef>
              <a:spcAft>
                <a:spcPts val="0"/>
              </a:spcAft>
              <a:buNone/>
            </a:pPr>
            <a:r>
              <a:rPr lang="en" sz="1300" b="1">
                <a:solidFill>
                  <a:srgbClr val="004B87"/>
                </a:solidFill>
                <a:latin typeface="Montserrat"/>
                <a:ea typeface="Montserrat"/>
                <a:cs typeface="Montserrat"/>
                <a:sym typeface="Montserrat"/>
              </a:rPr>
              <a:t>IEP meetings will be held and placement will be granted </a:t>
            </a:r>
            <a:r>
              <a:rPr lang="en" sz="1300">
                <a:solidFill>
                  <a:schemeClr val="accent2"/>
                </a:solidFill>
                <a:latin typeface="Montserrat"/>
                <a:ea typeface="Montserrat"/>
                <a:cs typeface="Montserrat"/>
                <a:sym typeface="Montserrat"/>
              </a:rPr>
              <a:t>if the IEP team agrees that the Virtual Academy is considered appropriate to meet the student’s unique needs.</a:t>
            </a:r>
            <a:endParaRPr sz="1300">
              <a:solidFill>
                <a:schemeClr val="accent2"/>
              </a:solidFill>
              <a:latin typeface="Montserrat"/>
              <a:ea typeface="Montserrat"/>
              <a:cs typeface="Montserrat"/>
              <a:sym typeface="Montserrat"/>
            </a:endParaRPr>
          </a:p>
          <a:p>
            <a:pPr marL="0" lvl="0" indent="0" algn="l" rtl="0">
              <a:spcBef>
                <a:spcPts val="0"/>
              </a:spcBef>
              <a:spcAft>
                <a:spcPts val="0"/>
              </a:spcAft>
              <a:buNone/>
            </a:pPr>
            <a:endParaRPr sz="1300">
              <a:solidFill>
                <a:schemeClr val="accent2"/>
              </a:solidFill>
              <a:latin typeface="Montserrat"/>
              <a:ea typeface="Montserrat"/>
              <a:cs typeface="Montserrat"/>
              <a:sym typeface="Montserrat"/>
            </a:endParaRPr>
          </a:p>
          <a:p>
            <a:pPr marL="0" lvl="0" indent="0" algn="l" rtl="0">
              <a:spcBef>
                <a:spcPts val="0"/>
              </a:spcBef>
              <a:spcAft>
                <a:spcPts val="0"/>
              </a:spcAft>
              <a:buNone/>
            </a:pPr>
            <a:r>
              <a:rPr lang="en" sz="1300" b="1">
                <a:solidFill>
                  <a:srgbClr val="004B87"/>
                </a:solidFill>
                <a:latin typeface="Montserrat"/>
                <a:ea typeface="Montserrat"/>
                <a:cs typeface="Montserrat"/>
                <a:sym typeface="Montserrat"/>
              </a:rPr>
              <a:t>Special Education programs and services will be offered at the Virtual Academy.  </a:t>
            </a:r>
            <a:endParaRPr sz="1300" b="1">
              <a:solidFill>
                <a:srgbClr val="004B87"/>
              </a:solidFill>
              <a:latin typeface="Montserrat"/>
              <a:ea typeface="Montserrat"/>
              <a:cs typeface="Montserrat"/>
              <a:sym typeface="Montserrat"/>
            </a:endParaRPr>
          </a:p>
          <a:p>
            <a:pPr marL="457200" lvl="0" indent="-311150" algn="l" rtl="0">
              <a:spcBef>
                <a:spcPts val="0"/>
              </a:spcBef>
              <a:spcAft>
                <a:spcPts val="0"/>
              </a:spcAft>
              <a:buClr>
                <a:schemeClr val="accent2"/>
              </a:buClr>
              <a:buSzPts val="1300"/>
              <a:buFont typeface="Montserrat"/>
              <a:buChar char="●"/>
            </a:pPr>
            <a:r>
              <a:rPr lang="en" sz="1300">
                <a:solidFill>
                  <a:schemeClr val="accent2"/>
                </a:solidFill>
                <a:latin typeface="Montserrat"/>
                <a:ea typeface="Montserrat"/>
                <a:cs typeface="Montserrat"/>
                <a:sym typeface="Montserrat"/>
              </a:rPr>
              <a:t>All related services</a:t>
            </a:r>
            <a:endParaRPr sz="1300">
              <a:solidFill>
                <a:schemeClr val="accent2"/>
              </a:solidFill>
              <a:latin typeface="Montserrat"/>
              <a:ea typeface="Montserrat"/>
              <a:cs typeface="Montserrat"/>
              <a:sym typeface="Montserrat"/>
            </a:endParaRPr>
          </a:p>
          <a:p>
            <a:pPr marL="457200" lvl="0" indent="-311150" algn="l" rtl="0">
              <a:spcBef>
                <a:spcPts val="0"/>
              </a:spcBef>
              <a:spcAft>
                <a:spcPts val="0"/>
              </a:spcAft>
              <a:buClr>
                <a:schemeClr val="accent2"/>
              </a:buClr>
              <a:buSzPts val="1300"/>
              <a:buFont typeface="Montserrat"/>
              <a:buChar char="●"/>
            </a:pPr>
            <a:r>
              <a:rPr lang="en" sz="1300">
                <a:solidFill>
                  <a:schemeClr val="accent2"/>
                </a:solidFill>
                <a:latin typeface="Montserrat"/>
                <a:ea typeface="Montserrat"/>
                <a:cs typeface="Montserrat"/>
                <a:sym typeface="Montserrat"/>
              </a:rPr>
              <a:t>Resource program support</a:t>
            </a:r>
            <a:endParaRPr sz="1300">
              <a:solidFill>
                <a:schemeClr val="accent2"/>
              </a:solidFill>
              <a:latin typeface="Montserrat"/>
              <a:ea typeface="Montserrat"/>
              <a:cs typeface="Montserrat"/>
              <a:sym typeface="Montserrat"/>
            </a:endParaRPr>
          </a:p>
          <a:p>
            <a:pPr marL="457200" lvl="0" indent="-311150" algn="l" rtl="0">
              <a:spcBef>
                <a:spcPts val="0"/>
              </a:spcBef>
              <a:spcAft>
                <a:spcPts val="0"/>
              </a:spcAft>
              <a:buClr>
                <a:schemeClr val="accent2"/>
              </a:buClr>
              <a:buSzPts val="1300"/>
              <a:buFont typeface="Montserrat"/>
              <a:buChar char="●"/>
            </a:pPr>
            <a:r>
              <a:rPr lang="en" sz="1300">
                <a:solidFill>
                  <a:schemeClr val="accent2"/>
                </a:solidFill>
                <a:latin typeface="Montserrat"/>
                <a:ea typeface="Montserrat"/>
                <a:cs typeface="Montserrat"/>
                <a:sym typeface="Montserrat"/>
              </a:rPr>
              <a:t>Special day classes (all levels) </a:t>
            </a:r>
            <a:endParaRPr sz="1300">
              <a:solidFill>
                <a:schemeClr val="accent2"/>
              </a:solidFill>
              <a:latin typeface="Montserrat"/>
              <a:ea typeface="Montserrat"/>
              <a:cs typeface="Montserrat"/>
              <a:sym typeface="Montserrat"/>
            </a:endParaRPr>
          </a:p>
          <a:p>
            <a:pPr marL="457200" lvl="0" indent="-311150" algn="l" rtl="0">
              <a:spcBef>
                <a:spcPts val="0"/>
              </a:spcBef>
              <a:spcAft>
                <a:spcPts val="0"/>
              </a:spcAft>
              <a:buClr>
                <a:schemeClr val="accent2"/>
              </a:buClr>
              <a:buSzPts val="1300"/>
              <a:buFont typeface="Montserrat"/>
              <a:buChar char="●"/>
            </a:pPr>
            <a:r>
              <a:rPr lang="en" sz="1300">
                <a:solidFill>
                  <a:schemeClr val="accent2"/>
                </a:solidFill>
                <a:latin typeface="Montserrat"/>
                <a:ea typeface="Montserrat"/>
                <a:cs typeface="Montserrat"/>
                <a:sym typeface="Montserrat"/>
              </a:rPr>
              <a:t>Kindergarten through 12th grade students</a:t>
            </a:r>
            <a:endParaRPr sz="1300">
              <a:solidFill>
                <a:schemeClr val="accent2"/>
              </a:solidFill>
              <a:latin typeface="Montserrat"/>
              <a:ea typeface="Montserrat"/>
              <a:cs typeface="Montserrat"/>
              <a:sym typeface="Montserrat"/>
            </a:endParaRPr>
          </a:p>
          <a:p>
            <a:pPr marL="0" lvl="0" indent="0" algn="l" rtl="0">
              <a:lnSpc>
                <a:spcPct val="95000"/>
              </a:lnSpc>
              <a:spcBef>
                <a:spcPts val="0"/>
              </a:spcBef>
              <a:spcAft>
                <a:spcPts val="1200"/>
              </a:spcAft>
              <a:buClr>
                <a:srgbClr val="000000"/>
              </a:buClr>
              <a:buSzPts val="1018"/>
              <a:buFont typeface="Arial"/>
              <a:buNone/>
            </a:pPr>
            <a:endParaRPr>
              <a:latin typeface="Average"/>
              <a:ea typeface="Average"/>
              <a:cs typeface="Average"/>
              <a:sym typeface="Average"/>
            </a:endParaRPr>
          </a:p>
        </p:txBody>
      </p:sp>
      <p:sp>
        <p:nvSpPr>
          <p:cNvPr id="163" name="Google Shape;163;p25"/>
          <p:cNvSpPr txBox="1">
            <a:spLocks noGrp="1"/>
          </p:cNvSpPr>
          <p:nvPr>
            <p:ph type="subTitle" idx="1"/>
          </p:nvPr>
        </p:nvSpPr>
        <p:spPr>
          <a:xfrm>
            <a:off x="236475" y="2296050"/>
            <a:ext cx="3946200" cy="13449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0"/>
              </a:spcAft>
              <a:buNone/>
            </a:pPr>
            <a:r>
              <a:rPr lang="en" sz="1400">
                <a:latin typeface="Montserrat"/>
                <a:ea typeface="Montserrat"/>
                <a:cs typeface="Montserrat"/>
                <a:sym typeface="Montserrat"/>
              </a:rPr>
              <a:t>Special Education Families who want their children to participate in the Virtual Academy, should submit an intra district transfer request within the prescribed timeline, as all other students within the school district will be doing.  </a:t>
            </a:r>
            <a:endParaRPr sz="1400">
              <a:latin typeface="Montserrat"/>
              <a:ea typeface="Montserrat"/>
              <a:cs typeface="Montserrat"/>
              <a:sym typeface="Montserrat"/>
            </a:endParaRPr>
          </a:p>
          <a:p>
            <a:pPr marL="0" lvl="0" indent="0" algn="l" rtl="0">
              <a:lnSpc>
                <a:spcPct val="115000"/>
              </a:lnSpc>
              <a:spcBef>
                <a:spcPts val="1200"/>
              </a:spcBef>
              <a:spcAft>
                <a:spcPts val="0"/>
              </a:spcAft>
              <a:buNone/>
            </a:pPr>
            <a:endParaRPr sz="1900" b="1"/>
          </a:p>
          <a:p>
            <a:pPr marL="0" lvl="0" indent="0" algn="ctr" rtl="0">
              <a:spcBef>
                <a:spcPts val="12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004B87"/>
                </a:solidFill>
                <a:latin typeface="Montserrat"/>
                <a:ea typeface="Montserrat"/>
                <a:cs typeface="Montserrat"/>
                <a:sym typeface="Montserrat"/>
              </a:rPr>
              <a:t>Virtual Academy Academic Program</a:t>
            </a:r>
            <a:endParaRPr b="1">
              <a:solidFill>
                <a:srgbClr val="004B87"/>
              </a:solidFill>
              <a:latin typeface="Montserrat"/>
              <a:ea typeface="Montserrat"/>
              <a:cs typeface="Montserrat"/>
              <a:sym typeface="Montserrat"/>
            </a:endParaRPr>
          </a:p>
        </p:txBody>
      </p:sp>
      <p:sp>
        <p:nvSpPr>
          <p:cNvPr id="169" name="Google Shape;169;p26"/>
          <p:cNvSpPr txBox="1">
            <a:spLocks noGrp="1"/>
          </p:cNvSpPr>
          <p:nvPr>
            <p:ph type="body" idx="2"/>
          </p:nvPr>
        </p:nvSpPr>
        <p:spPr>
          <a:xfrm>
            <a:off x="4844925" y="833275"/>
            <a:ext cx="3837000" cy="4081200"/>
          </a:xfrm>
          <a:prstGeom prst="rect">
            <a:avLst/>
          </a:prstGeom>
        </p:spPr>
        <p:txBody>
          <a:bodyPr spcFirstLastPara="1" wrap="square" lIns="91425" tIns="91425" rIns="91425" bIns="91425" anchor="ctr" anchorCtr="0">
            <a:noAutofit/>
          </a:bodyPr>
          <a:lstStyle/>
          <a:p>
            <a:pPr marL="0" lvl="0" indent="0" algn="l" rtl="0">
              <a:lnSpc>
                <a:spcPct val="105000"/>
              </a:lnSpc>
              <a:spcBef>
                <a:spcPts val="0"/>
              </a:spcBef>
              <a:spcAft>
                <a:spcPts val="0"/>
              </a:spcAft>
              <a:buSzPts val="440"/>
              <a:buNone/>
            </a:pPr>
            <a:r>
              <a:rPr lang="en" sz="1302">
                <a:latin typeface="Montserrat"/>
                <a:ea typeface="Montserrat"/>
                <a:cs typeface="Montserrat"/>
                <a:sym typeface="Montserrat"/>
              </a:rPr>
              <a:t>Students will attend the Virtual Academy full time and</a:t>
            </a:r>
            <a:r>
              <a:rPr lang="en" sz="1302">
                <a:solidFill>
                  <a:schemeClr val="accent2"/>
                </a:solidFill>
                <a:latin typeface="Montserrat"/>
                <a:ea typeface="Montserrat"/>
                <a:cs typeface="Montserrat"/>
                <a:sym typeface="Montserrat"/>
              </a:rPr>
              <a:t> </a:t>
            </a:r>
            <a:r>
              <a:rPr lang="en" sz="1302" b="1">
                <a:solidFill>
                  <a:srgbClr val="004B87"/>
                </a:solidFill>
                <a:latin typeface="Montserrat"/>
                <a:ea typeface="Montserrat"/>
                <a:cs typeface="Montserrat"/>
                <a:sym typeface="Montserrat"/>
              </a:rPr>
              <a:t>will enroll in the Virtual Academy</a:t>
            </a:r>
            <a:r>
              <a:rPr lang="en" sz="1302">
                <a:solidFill>
                  <a:schemeClr val="accent2"/>
                </a:solidFill>
                <a:latin typeface="Montserrat"/>
                <a:ea typeface="Montserrat"/>
                <a:cs typeface="Montserrat"/>
                <a:sym typeface="Montserrat"/>
              </a:rPr>
              <a:t>. </a:t>
            </a:r>
            <a:r>
              <a:rPr lang="en" sz="1302">
                <a:latin typeface="Montserrat"/>
                <a:ea typeface="Montserrat"/>
                <a:cs typeface="Montserrat"/>
                <a:sym typeface="Montserrat"/>
              </a:rPr>
              <a:t>Concurrent enrollment in another SRVUSD school is not available.</a:t>
            </a:r>
            <a:endParaRPr sz="1302">
              <a:latin typeface="Montserrat"/>
              <a:ea typeface="Montserrat"/>
              <a:cs typeface="Montserrat"/>
              <a:sym typeface="Montserrat"/>
            </a:endParaRPr>
          </a:p>
          <a:p>
            <a:pPr marL="0" lvl="0" indent="0" algn="l" rtl="0">
              <a:lnSpc>
                <a:spcPct val="105000"/>
              </a:lnSpc>
              <a:spcBef>
                <a:spcPts val="1200"/>
              </a:spcBef>
              <a:spcAft>
                <a:spcPts val="0"/>
              </a:spcAft>
              <a:buSzPts val="440"/>
              <a:buNone/>
            </a:pPr>
            <a:r>
              <a:rPr lang="en" sz="1302">
                <a:latin typeface="Montserrat"/>
                <a:ea typeface="Montserrat"/>
                <a:cs typeface="Montserrat"/>
                <a:sym typeface="Montserrat"/>
              </a:rPr>
              <a:t>In Grades K-5, students will receive their </a:t>
            </a:r>
            <a:r>
              <a:rPr lang="en" sz="1302" b="1">
                <a:solidFill>
                  <a:srgbClr val="004B87"/>
                </a:solidFill>
                <a:latin typeface="Montserrat"/>
                <a:ea typeface="Montserrat"/>
                <a:cs typeface="Montserrat"/>
                <a:sym typeface="Montserrat"/>
              </a:rPr>
              <a:t>regular academic program</a:t>
            </a:r>
            <a:r>
              <a:rPr lang="en" sz="1302">
                <a:latin typeface="Montserrat"/>
                <a:ea typeface="Montserrat"/>
                <a:cs typeface="Montserrat"/>
                <a:sym typeface="Montserrat"/>
              </a:rPr>
              <a:t>. </a:t>
            </a:r>
            <a:endParaRPr sz="1302">
              <a:latin typeface="Montserrat"/>
              <a:ea typeface="Montserrat"/>
              <a:cs typeface="Montserrat"/>
              <a:sym typeface="Montserrat"/>
            </a:endParaRPr>
          </a:p>
          <a:p>
            <a:pPr marL="0" lvl="0" indent="0" algn="l" rtl="0">
              <a:lnSpc>
                <a:spcPct val="105000"/>
              </a:lnSpc>
              <a:spcBef>
                <a:spcPts val="1200"/>
              </a:spcBef>
              <a:spcAft>
                <a:spcPts val="0"/>
              </a:spcAft>
              <a:buSzPts val="440"/>
              <a:buNone/>
            </a:pPr>
            <a:r>
              <a:rPr lang="en" sz="1302">
                <a:latin typeface="Montserrat"/>
                <a:ea typeface="Montserrat"/>
                <a:cs typeface="Montserrat"/>
                <a:sym typeface="Montserrat"/>
              </a:rPr>
              <a:t>In Grades 6 - 12, students will receive all core academic subjects and will </a:t>
            </a:r>
            <a:r>
              <a:rPr lang="en" sz="1302" b="1">
                <a:solidFill>
                  <a:srgbClr val="004B87"/>
                </a:solidFill>
                <a:latin typeface="Montserrat"/>
                <a:ea typeface="Montserrat"/>
                <a:cs typeface="Montserrat"/>
                <a:sym typeface="Montserrat"/>
              </a:rPr>
              <a:t>choose from a limited number of electives. </a:t>
            </a:r>
            <a:endParaRPr sz="1302">
              <a:solidFill>
                <a:schemeClr val="accent2"/>
              </a:solidFill>
              <a:latin typeface="Montserrat"/>
              <a:ea typeface="Montserrat"/>
              <a:cs typeface="Montserrat"/>
              <a:sym typeface="Montserrat"/>
            </a:endParaRPr>
          </a:p>
          <a:p>
            <a:pPr marL="0" lvl="0" indent="0" algn="l" rtl="0">
              <a:lnSpc>
                <a:spcPct val="105000"/>
              </a:lnSpc>
              <a:spcBef>
                <a:spcPts val="1200"/>
              </a:spcBef>
              <a:spcAft>
                <a:spcPts val="0"/>
              </a:spcAft>
              <a:buSzPts val="440"/>
              <a:buNone/>
            </a:pPr>
            <a:r>
              <a:rPr lang="en" sz="1302">
                <a:latin typeface="Montserrat"/>
                <a:ea typeface="Montserrat"/>
                <a:cs typeface="Montserrat"/>
                <a:sym typeface="Montserrat"/>
              </a:rPr>
              <a:t>All classes will be taught by </a:t>
            </a:r>
            <a:r>
              <a:rPr lang="en" sz="1302" b="1">
                <a:solidFill>
                  <a:srgbClr val="004B87"/>
                </a:solidFill>
                <a:latin typeface="Montserrat"/>
                <a:ea typeface="Montserrat"/>
                <a:cs typeface="Montserrat"/>
                <a:sym typeface="Montserrat"/>
              </a:rPr>
              <a:t>credentialed teachers </a:t>
            </a:r>
            <a:r>
              <a:rPr lang="en" sz="1302">
                <a:latin typeface="Montserrat"/>
                <a:ea typeface="Montserrat"/>
                <a:cs typeface="Montserrat"/>
                <a:sym typeface="Montserrat"/>
              </a:rPr>
              <a:t>employed by the San Ramon Valley Unified School District. </a:t>
            </a:r>
            <a:endParaRPr sz="1302">
              <a:solidFill>
                <a:schemeClr val="accent2"/>
              </a:solidFill>
              <a:latin typeface="Montserrat"/>
              <a:ea typeface="Montserrat"/>
              <a:cs typeface="Montserrat"/>
              <a:sym typeface="Montserrat"/>
            </a:endParaRPr>
          </a:p>
          <a:p>
            <a:pPr marL="0" lvl="0" indent="0" algn="l" rtl="0">
              <a:lnSpc>
                <a:spcPct val="105000"/>
              </a:lnSpc>
              <a:spcBef>
                <a:spcPts val="1200"/>
              </a:spcBef>
              <a:spcAft>
                <a:spcPts val="0"/>
              </a:spcAft>
              <a:buSzPts val="440"/>
              <a:buNone/>
            </a:pPr>
            <a:r>
              <a:rPr lang="en" sz="1302">
                <a:latin typeface="Montserrat"/>
                <a:ea typeface="Montserrat"/>
                <a:cs typeface="Montserrat"/>
                <a:sym typeface="Montserrat"/>
              </a:rPr>
              <a:t>The school day will be</a:t>
            </a:r>
            <a:r>
              <a:rPr lang="en" sz="1302">
                <a:solidFill>
                  <a:schemeClr val="accent2"/>
                </a:solidFill>
                <a:latin typeface="Montserrat"/>
                <a:ea typeface="Montserrat"/>
                <a:cs typeface="Montserrat"/>
                <a:sym typeface="Montserrat"/>
              </a:rPr>
              <a:t> </a:t>
            </a:r>
            <a:r>
              <a:rPr lang="en" sz="1302" b="1">
                <a:solidFill>
                  <a:srgbClr val="004B87"/>
                </a:solidFill>
                <a:latin typeface="Montserrat"/>
                <a:ea typeface="Montserrat"/>
                <a:cs typeface="Montserrat"/>
                <a:sym typeface="Montserrat"/>
              </a:rPr>
              <a:t>scheduled similarly to the 2020-2021</a:t>
            </a:r>
            <a:r>
              <a:rPr lang="en" sz="1302">
                <a:solidFill>
                  <a:schemeClr val="accent2"/>
                </a:solidFill>
                <a:latin typeface="Montserrat"/>
                <a:ea typeface="Montserrat"/>
                <a:cs typeface="Montserrat"/>
                <a:sym typeface="Montserrat"/>
              </a:rPr>
              <a:t> </a:t>
            </a:r>
            <a:r>
              <a:rPr lang="en" sz="1302">
                <a:latin typeface="Montserrat"/>
                <a:ea typeface="Montserrat"/>
                <a:cs typeface="Montserrat"/>
                <a:sym typeface="Montserrat"/>
              </a:rPr>
              <a:t>Remote Learning schedule.</a:t>
            </a:r>
            <a:r>
              <a:rPr lang="en" sz="1302">
                <a:solidFill>
                  <a:schemeClr val="accent2"/>
                </a:solidFill>
                <a:latin typeface="Montserrat"/>
                <a:ea typeface="Montserrat"/>
                <a:cs typeface="Montserrat"/>
                <a:sym typeface="Montserrat"/>
              </a:rPr>
              <a:t> </a:t>
            </a:r>
            <a:endParaRPr sz="1302">
              <a:solidFill>
                <a:schemeClr val="accent2"/>
              </a:solidFill>
              <a:latin typeface="Montserrat"/>
              <a:ea typeface="Montserrat"/>
              <a:cs typeface="Montserrat"/>
              <a:sym typeface="Montserrat"/>
            </a:endParaRPr>
          </a:p>
          <a:p>
            <a:pPr marL="0" lvl="0" indent="0" algn="l" rtl="0">
              <a:lnSpc>
                <a:spcPct val="105000"/>
              </a:lnSpc>
              <a:spcBef>
                <a:spcPts val="1200"/>
              </a:spcBef>
              <a:spcAft>
                <a:spcPts val="0"/>
              </a:spcAft>
              <a:buSzPts val="440"/>
              <a:buNone/>
            </a:pPr>
            <a:endParaRPr sz="1302">
              <a:solidFill>
                <a:schemeClr val="accent2"/>
              </a:solidFill>
              <a:latin typeface="Montserrat"/>
              <a:ea typeface="Montserrat"/>
              <a:cs typeface="Montserrat"/>
              <a:sym typeface="Montserrat"/>
            </a:endParaRPr>
          </a:p>
          <a:p>
            <a:pPr marL="0" lvl="0" indent="0" algn="l" rtl="0">
              <a:lnSpc>
                <a:spcPct val="105000"/>
              </a:lnSpc>
              <a:spcBef>
                <a:spcPts val="1200"/>
              </a:spcBef>
              <a:spcAft>
                <a:spcPts val="1200"/>
              </a:spcAft>
              <a:buSzPts val="440"/>
              <a:buNone/>
            </a:pPr>
            <a:endParaRPr sz="792">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4B87"/>
                </a:solidFill>
                <a:latin typeface="Montserrat"/>
                <a:ea typeface="Montserrat"/>
                <a:cs typeface="Montserrat"/>
                <a:sym typeface="Montserrat"/>
              </a:rPr>
              <a:t>Elementary Program Recommendations</a:t>
            </a:r>
            <a:endParaRPr b="1">
              <a:solidFill>
                <a:srgbClr val="004B87"/>
              </a:solidFill>
              <a:latin typeface="Montserrat"/>
              <a:ea typeface="Montserrat"/>
              <a:cs typeface="Montserrat"/>
              <a:sym typeface="Montserrat"/>
            </a:endParaRPr>
          </a:p>
        </p:txBody>
      </p:sp>
      <p:sp>
        <p:nvSpPr>
          <p:cNvPr id="175" name="Google Shape;175;p27"/>
          <p:cNvSpPr txBox="1">
            <a:spLocks noGrp="1"/>
          </p:cNvSpPr>
          <p:nvPr>
            <p:ph type="body" idx="1"/>
          </p:nvPr>
        </p:nvSpPr>
        <p:spPr>
          <a:xfrm>
            <a:off x="311700" y="1186775"/>
            <a:ext cx="8520600" cy="3416400"/>
          </a:xfrm>
          <a:prstGeom prst="rect">
            <a:avLst/>
          </a:prstGeom>
        </p:spPr>
        <p:txBody>
          <a:bodyPr spcFirstLastPara="1" wrap="square" lIns="91425" tIns="91425" rIns="91425" bIns="91425" anchor="t" anchorCtr="0">
            <a:normAutofit/>
          </a:bodyPr>
          <a:lstStyle/>
          <a:p>
            <a:pPr marL="457200" lvl="0" indent="-359727" algn="l" rtl="0">
              <a:spcBef>
                <a:spcPts val="0"/>
              </a:spcBef>
              <a:spcAft>
                <a:spcPts val="0"/>
              </a:spcAft>
              <a:buClr>
                <a:schemeClr val="dk1"/>
              </a:buClr>
              <a:buSzPct val="100000"/>
              <a:buFont typeface="Montserrat"/>
              <a:buChar char="●"/>
            </a:pPr>
            <a:r>
              <a:rPr lang="en" sz="2232">
                <a:solidFill>
                  <a:schemeClr val="dk1"/>
                </a:solidFill>
                <a:latin typeface="Montserrat"/>
                <a:ea typeface="Montserrat"/>
                <a:cs typeface="Montserrat"/>
                <a:sym typeface="Montserrat"/>
              </a:rPr>
              <a:t>K-5 Students will </a:t>
            </a:r>
            <a:r>
              <a:rPr lang="en" sz="2232" b="1">
                <a:solidFill>
                  <a:srgbClr val="F1C232"/>
                </a:solidFill>
                <a:latin typeface="Montserrat"/>
                <a:ea typeface="Montserrat"/>
                <a:cs typeface="Montserrat"/>
                <a:sym typeface="Montserrat"/>
              </a:rPr>
              <a:t>receive the following subjects</a:t>
            </a:r>
            <a:r>
              <a:rPr lang="en" sz="2232">
                <a:solidFill>
                  <a:schemeClr val="dk1"/>
                </a:solidFill>
                <a:latin typeface="Montserrat"/>
                <a:ea typeface="Montserrat"/>
                <a:cs typeface="Montserrat"/>
                <a:sym typeface="Montserrat"/>
              </a:rPr>
              <a:t> within a remote environment: </a:t>
            </a:r>
            <a:endParaRPr sz="2232">
              <a:solidFill>
                <a:schemeClr val="dk1"/>
              </a:solidFill>
              <a:latin typeface="Montserrat"/>
              <a:ea typeface="Montserrat"/>
              <a:cs typeface="Montserrat"/>
              <a:sym typeface="Montserrat"/>
            </a:endParaRPr>
          </a:p>
          <a:p>
            <a:pPr marL="1943100" lvl="1" indent="-340201" algn="l" rtl="0">
              <a:spcBef>
                <a:spcPts val="0"/>
              </a:spcBef>
              <a:spcAft>
                <a:spcPts val="0"/>
              </a:spcAft>
              <a:buClr>
                <a:schemeClr val="dk1"/>
              </a:buClr>
              <a:buSzPct val="100000"/>
              <a:buFont typeface="Montserrat"/>
              <a:buChar char="○"/>
            </a:pPr>
            <a:r>
              <a:rPr lang="en" sz="1900">
                <a:solidFill>
                  <a:schemeClr val="dk1"/>
                </a:solidFill>
                <a:latin typeface="Montserrat"/>
                <a:ea typeface="Montserrat"/>
                <a:cs typeface="Montserrat"/>
                <a:sym typeface="Montserrat"/>
              </a:rPr>
              <a:t>Reading </a:t>
            </a:r>
            <a:endParaRPr sz="1900">
              <a:solidFill>
                <a:schemeClr val="dk1"/>
              </a:solidFill>
              <a:latin typeface="Montserrat"/>
              <a:ea typeface="Montserrat"/>
              <a:cs typeface="Montserrat"/>
              <a:sym typeface="Montserrat"/>
            </a:endParaRPr>
          </a:p>
          <a:p>
            <a:pPr marL="1943100" lvl="1" indent="-340201" algn="l" rtl="0">
              <a:spcBef>
                <a:spcPts val="0"/>
              </a:spcBef>
              <a:spcAft>
                <a:spcPts val="0"/>
              </a:spcAft>
              <a:buClr>
                <a:schemeClr val="dk1"/>
              </a:buClr>
              <a:buSzPct val="100000"/>
              <a:buFont typeface="Montserrat"/>
              <a:buChar char="○"/>
            </a:pPr>
            <a:r>
              <a:rPr lang="en" sz="1900">
                <a:solidFill>
                  <a:schemeClr val="dk1"/>
                </a:solidFill>
                <a:latin typeface="Montserrat"/>
                <a:ea typeface="Montserrat"/>
                <a:cs typeface="Montserrat"/>
                <a:sym typeface="Montserrat"/>
              </a:rPr>
              <a:t>Writing</a:t>
            </a:r>
            <a:endParaRPr sz="1900">
              <a:solidFill>
                <a:schemeClr val="dk1"/>
              </a:solidFill>
              <a:latin typeface="Montserrat"/>
              <a:ea typeface="Montserrat"/>
              <a:cs typeface="Montserrat"/>
              <a:sym typeface="Montserrat"/>
            </a:endParaRPr>
          </a:p>
          <a:p>
            <a:pPr marL="1943100" lvl="1" indent="-340201" algn="l" rtl="0">
              <a:spcBef>
                <a:spcPts val="0"/>
              </a:spcBef>
              <a:spcAft>
                <a:spcPts val="0"/>
              </a:spcAft>
              <a:buClr>
                <a:schemeClr val="dk1"/>
              </a:buClr>
              <a:buSzPct val="100000"/>
              <a:buFont typeface="Montserrat"/>
              <a:buChar char="○"/>
            </a:pPr>
            <a:r>
              <a:rPr lang="en" sz="1900">
                <a:solidFill>
                  <a:schemeClr val="dk1"/>
                </a:solidFill>
                <a:latin typeface="Montserrat"/>
                <a:ea typeface="Montserrat"/>
                <a:cs typeface="Montserrat"/>
                <a:sym typeface="Montserrat"/>
              </a:rPr>
              <a:t>Mathematics</a:t>
            </a:r>
            <a:endParaRPr sz="1900">
              <a:solidFill>
                <a:schemeClr val="dk1"/>
              </a:solidFill>
              <a:latin typeface="Montserrat"/>
              <a:ea typeface="Montserrat"/>
              <a:cs typeface="Montserrat"/>
              <a:sym typeface="Montserrat"/>
            </a:endParaRPr>
          </a:p>
          <a:p>
            <a:pPr marL="1943100" lvl="1" indent="-340201" algn="l" rtl="0">
              <a:spcBef>
                <a:spcPts val="0"/>
              </a:spcBef>
              <a:spcAft>
                <a:spcPts val="0"/>
              </a:spcAft>
              <a:buClr>
                <a:schemeClr val="dk1"/>
              </a:buClr>
              <a:buSzPct val="100000"/>
              <a:buFont typeface="Montserrat"/>
              <a:buChar char="○"/>
            </a:pPr>
            <a:r>
              <a:rPr lang="en" sz="1900">
                <a:solidFill>
                  <a:schemeClr val="dk1"/>
                </a:solidFill>
                <a:latin typeface="Montserrat"/>
                <a:ea typeface="Montserrat"/>
                <a:cs typeface="Montserrat"/>
                <a:sym typeface="Montserrat"/>
              </a:rPr>
              <a:t>Social Studies</a:t>
            </a:r>
            <a:endParaRPr sz="1900">
              <a:solidFill>
                <a:schemeClr val="dk1"/>
              </a:solidFill>
              <a:latin typeface="Montserrat"/>
              <a:ea typeface="Montserrat"/>
              <a:cs typeface="Montserrat"/>
              <a:sym typeface="Montserrat"/>
            </a:endParaRPr>
          </a:p>
          <a:p>
            <a:pPr marL="1943100" lvl="1" indent="-340201" algn="l" rtl="0">
              <a:spcBef>
                <a:spcPts val="0"/>
              </a:spcBef>
              <a:spcAft>
                <a:spcPts val="0"/>
              </a:spcAft>
              <a:buClr>
                <a:schemeClr val="dk1"/>
              </a:buClr>
              <a:buSzPct val="100000"/>
              <a:buFont typeface="Montserrat"/>
              <a:buChar char="○"/>
            </a:pPr>
            <a:r>
              <a:rPr lang="en" sz="1900">
                <a:solidFill>
                  <a:schemeClr val="dk1"/>
                </a:solidFill>
                <a:latin typeface="Montserrat"/>
                <a:ea typeface="Montserrat"/>
                <a:cs typeface="Montserrat"/>
                <a:sym typeface="Montserrat"/>
              </a:rPr>
              <a:t>Science (with specialist)</a:t>
            </a:r>
            <a:endParaRPr sz="1900">
              <a:solidFill>
                <a:schemeClr val="dk1"/>
              </a:solidFill>
              <a:latin typeface="Montserrat"/>
              <a:ea typeface="Montserrat"/>
              <a:cs typeface="Montserrat"/>
              <a:sym typeface="Montserrat"/>
            </a:endParaRPr>
          </a:p>
          <a:p>
            <a:pPr marL="1943100" lvl="1" indent="-340201" algn="l" rtl="0">
              <a:spcBef>
                <a:spcPts val="0"/>
              </a:spcBef>
              <a:spcAft>
                <a:spcPts val="0"/>
              </a:spcAft>
              <a:buClr>
                <a:schemeClr val="dk1"/>
              </a:buClr>
              <a:buSzPct val="100000"/>
              <a:buFont typeface="Montserrat"/>
              <a:buChar char="○"/>
            </a:pPr>
            <a:r>
              <a:rPr lang="en" sz="1900">
                <a:solidFill>
                  <a:schemeClr val="dk1"/>
                </a:solidFill>
                <a:latin typeface="Montserrat"/>
                <a:ea typeface="Montserrat"/>
                <a:cs typeface="Montserrat"/>
                <a:sym typeface="Montserrat"/>
              </a:rPr>
              <a:t>Physical Education (with specialist)</a:t>
            </a:r>
            <a:endParaRPr sz="1900">
              <a:solidFill>
                <a:schemeClr val="dk1"/>
              </a:solidFill>
              <a:latin typeface="Montserrat"/>
              <a:ea typeface="Montserrat"/>
              <a:cs typeface="Montserrat"/>
              <a:sym typeface="Montserrat"/>
            </a:endParaRPr>
          </a:p>
          <a:p>
            <a:pPr marL="1943100" lvl="1" indent="-340201" algn="l" rtl="0">
              <a:spcBef>
                <a:spcPts val="0"/>
              </a:spcBef>
              <a:spcAft>
                <a:spcPts val="0"/>
              </a:spcAft>
              <a:buClr>
                <a:schemeClr val="dk1"/>
              </a:buClr>
              <a:buSzPct val="100000"/>
              <a:buFont typeface="Montserrat"/>
              <a:buChar char="○"/>
            </a:pPr>
            <a:r>
              <a:rPr lang="en" sz="1900">
                <a:solidFill>
                  <a:schemeClr val="dk1"/>
                </a:solidFill>
                <a:latin typeface="Montserrat"/>
                <a:ea typeface="Montserrat"/>
                <a:cs typeface="Montserrat"/>
                <a:sym typeface="Montserrat"/>
              </a:rPr>
              <a:t>Music in Grades 4-5</a:t>
            </a:r>
            <a:endParaRPr sz="1900">
              <a:solidFill>
                <a:schemeClr val="dk1"/>
              </a:solidFill>
              <a:latin typeface="Montserrat"/>
              <a:ea typeface="Montserrat"/>
              <a:cs typeface="Montserrat"/>
              <a:sym typeface="Montserrat"/>
            </a:endParaRPr>
          </a:p>
          <a:p>
            <a:pPr marL="0" lvl="0" indent="0" algn="l" rtl="0">
              <a:spcBef>
                <a:spcPts val="1200"/>
              </a:spcBef>
              <a:spcAft>
                <a:spcPts val="0"/>
              </a:spcAft>
              <a:buNone/>
            </a:pPr>
            <a:endParaRPr sz="2300">
              <a:solidFill>
                <a:schemeClr val="dk1"/>
              </a:solidFill>
              <a:latin typeface="Montserrat"/>
              <a:ea typeface="Montserrat"/>
              <a:cs typeface="Montserrat"/>
              <a:sym typeface="Montserrat"/>
            </a:endParaRPr>
          </a:p>
          <a:p>
            <a:pPr marL="0" lvl="0" indent="0" algn="l" rtl="0">
              <a:spcBef>
                <a:spcPts val="1200"/>
              </a:spcBef>
              <a:spcAft>
                <a:spcPts val="1200"/>
              </a:spcAft>
              <a:buNone/>
            </a:pPr>
            <a:endParaRPr>
              <a:solidFill>
                <a:schemeClr val="dk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185375" y="0"/>
            <a:ext cx="8024400" cy="4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b="1">
                <a:solidFill>
                  <a:srgbClr val="004B87"/>
                </a:solidFill>
                <a:latin typeface="Montserrat"/>
                <a:ea typeface="Montserrat"/>
                <a:cs typeface="Montserrat"/>
                <a:sym typeface="Montserrat"/>
              </a:rPr>
              <a:t>Secondary Course Recommendations </a:t>
            </a:r>
            <a:endParaRPr sz="2600" b="1">
              <a:solidFill>
                <a:srgbClr val="004B87"/>
              </a:solidFill>
              <a:latin typeface="Montserrat"/>
              <a:ea typeface="Montserrat"/>
              <a:cs typeface="Montserrat"/>
              <a:sym typeface="Montserrat"/>
            </a:endParaRPr>
          </a:p>
        </p:txBody>
      </p:sp>
      <p:graphicFrame>
        <p:nvGraphicFramePr>
          <p:cNvPr id="181" name="Google Shape;181;p28"/>
          <p:cNvGraphicFramePr/>
          <p:nvPr/>
        </p:nvGraphicFramePr>
        <p:xfrm>
          <a:off x="331600" y="581100"/>
          <a:ext cx="3000000" cy="3000000"/>
        </p:xfrm>
        <a:graphic>
          <a:graphicData uri="http://schemas.openxmlformats.org/drawingml/2006/table">
            <a:tbl>
              <a:tblPr>
                <a:noFill/>
                <a:tableStyleId>{643B6928-FF7E-4660-B7BA-B94351B423E7}</a:tableStyleId>
              </a:tblPr>
              <a:tblGrid>
                <a:gridCol w="1073775">
                  <a:extLst>
                    <a:ext uri="{9D8B030D-6E8A-4147-A177-3AD203B41FA5}">
                      <a16:colId xmlns:a16="http://schemas.microsoft.com/office/drawing/2014/main" val="20000"/>
                    </a:ext>
                  </a:extLst>
                </a:gridCol>
                <a:gridCol w="1073775">
                  <a:extLst>
                    <a:ext uri="{9D8B030D-6E8A-4147-A177-3AD203B41FA5}">
                      <a16:colId xmlns:a16="http://schemas.microsoft.com/office/drawing/2014/main" val="20001"/>
                    </a:ext>
                  </a:extLst>
                </a:gridCol>
                <a:gridCol w="1073775">
                  <a:extLst>
                    <a:ext uri="{9D8B030D-6E8A-4147-A177-3AD203B41FA5}">
                      <a16:colId xmlns:a16="http://schemas.microsoft.com/office/drawing/2014/main" val="20002"/>
                    </a:ext>
                  </a:extLst>
                </a:gridCol>
                <a:gridCol w="1073775">
                  <a:extLst>
                    <a:ext uri="{9D8B030D-6E8A-4147-A177-3AD203B41FA5}">
                      <a16:colId xmlns:a16="http://schemas.microsoft.com/office/drawing/2014/main" val="20003"/>
                    </a:ext>
                  </a:extLst>
                </a:gridCol>
                <a:gridCol w="1073775">
                  <a:extLst>
                    <a:ext uri="{9D8B030D-6E8A-4147-A177-3AD203B41FA5}">
                      <a16:colId xmlns:a16="http://schemas.microsoft.com/office/drawing/2014/main" val="20004"/>
                    </a:ext>
                  </a:extLst>
                </a:gridCol>
                <a:gridCol w="1073775">
                  <a:extLst>
                    <a:ext uri="{9D8B030D-6E8A-4147-A177-3AD203B41FA5}">
                      <a16:colId xmlns:a16="http://schemas.microsoft.com/office/drawing/2014/main" val="20005"/>
                    </a:ext>
                  </a:extLst>
                </a:gridCol>
              </a:tblGrid>
              <a:tr h="291075">
                <a:tc>
                  <a:txBody>
                    <a:bodyPr/>
                    <a:lstStyle/>
                    <a:p>
                      <a:pPr marL="0" lvl="0" indent="0" algn="l" rtl="0">
                        <a:spcBef>
                          <a:spcPts val="0"/>
                        </a:spcBef>
                        <a:spcAft>
                          <a:spcPts val="0"/>
                        </a:spcAft>
                        <a:buNone/>
                      </a:pP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Middle School</a:t>
                      </a:r>
                      <a:endParaRPr sz="1100" b="1">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9th Grade</a:t>
                      </a:r>
                      <a:endParaRPr sz="1100" b="1">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10th Grade</a:t>
                      </a:r>
                      <a:endParaRPr sz="1100" b="1">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11th Grade</a:t>
                      </a:r>
                      <a:endParaRPr sz="1100" b="1">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b="1">
                          <a:solidFill>
                            <a:schemeClr val="dk1"/>
                          </a:solidFill>
                          <a:latin typeface="Raleway"/>
                          <a:ea typeface="Raleway"/>
                          <a:cs typeface="Raleway"/>
                          <a:sym typeface="Raleway"/>
                        </a:rPr>
                        <a:t>12th Grade</a:t>
                      </a:r>
                      <a:endParaRPr sz="1100" b="1">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91075">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English</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Core 6, 7, 8</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English 9</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English 10</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English 11</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English 12</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92725">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Math</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5">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Course 1, 2 or 3</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Algebra</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Geometry</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Algebra II</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58300">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Social Studies</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Core 6, 7, 8</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World Geo/Health</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World History</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US History</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Econ/Gov</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25500">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Science</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Science 6, 7 or 8</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Biology</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Chemistry</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Physics</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25500">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World Language</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5">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Spanish I</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Spanish II </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Spanish III</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792725">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Electives</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Examples:</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Art</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Technology</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4">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Examples:</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Art </a:t>
                      </a:r>
                      <a:endParaRPr sz="1100">
                        <a:solidFill>
                          <a:schemeClr val="dk1"/>
                        </a:solidFill>
                        <a:latin typeface="Raleway"/>
                        <a:ea typeface="Raleway"/>
                        <a:cs typeface="Raleway"/>
                        <a:sym typeface="Raleway"/>
                      </a:endParaRPr>
                    </a:p>
                    <a:p>
                      <a:pPr marL="0" lvl="0" indent="0" algn="l" rtl="0">
                        <a:spcBef>
                          <a:spcPts val="0"/>
                        </a:spcBef>
                        <a:spcAft>
                          <a:spcPts val="0"/>
                        </a:spcAft>
                        <a:buNone/>
                      </a:pPr>
                      <a:r>
                        <a:rPr lang="en" sz="1100">
                          <a:solidFill>
                            <a:schemeClr val="dk1"/>
                          </a:solidFill>
                          <a:latin typeface="Raleway"/>
                          <a:ea typeface="Raleway"/>
                          <a:cs typeface="Raleway"/>
                          <a:sym typeface="Raleway"/>
                        </a:rPr>
                        <a:t>Computer Graphic Arts</a:t>
                      </a:r>
                      <a:endParaRPr sz="1100">
                        <a:solidFill>
                          <a:schemeClr val="dk1"/>
                        </a:solidFill>
                        <a:latin typeface="Raleway"/>
                        <a:ea typeface="Raleway"/>
                        <a:cs typeface="Raleway"/>
                        <a:sym typeface="Raleway"/>
                      </a:endParaRPr>
                    </a:p>
                    <a:p>
                      <a:pPr marL="0" lvl="0" indent="0" algn="l" rtl="0">
                        <a:spcBef>
                          <a:spcPts val="0"/>
                        </a:spcBef>
                        <a:spcAft>
                          <a:spcPts val="0"/>
                        </a:spcAft>
                        <a:buNone/>
                      </a:pP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291075">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PE</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PE</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PE 9</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gridSpan="3">
                  <a:txBody>
                    <a:bodyPr/>
                    <a:lstStyle/>
                    <a:p>
                      <a:pPr marL="0" lvl="0" indent="0" algn="l" rtl="0">
                        <a:spcBef>
                          <a:spcPts val="0"/>
                        </a:spcBef>
                        <a:spcAft>
                          <a:spcPts val="0"/>
                        </a:spcAft>
                        <a:buNone/>
                      </a:pPr>
                      <a:r>
                        <a:rPr lang="en" sz="1100">
                          <a:solidFill>
                            <a:schemeClr val="dk1"/>
                          </a:solidFill>
                          <a:latin typeface="Raleway"/>
                          <a:ea typeface="Raleway"/>
                          <a:cs typeface="Raleway"/>
                          <a:sym typeface="Raleway"/>
                        </a:rPr>
                        <a:t>PE Elective</a:t>
                      </a:r>
                      <a:endParaRPr sz="1100">
                        <a:solidFill>
                          <a:schemeClr val="dk1"/>
                        </a:solidFill>
                        <a:latin typeface="Raleway"/>
                        <a:ea typeface="Raleway"/>
                        <a:cs typeface="Raleway"/>
                        <a:sym typeface="Raleway"/>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82" name="Google Shape;182;p28"/>
          <p:cNvSpPr txBox="1"/>
          <p:nvPr/>
        </p:nvSpPr>
        <p:spPr>
          <a:xfrm>
            <a:off x="7146525" y="1051000"/>
            <a:ext cx="15333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Provide courses which fulfill graduation and A-G requirements. </a:t>
            </a: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200">
                <a:solidFill>
                  <a:schemeClr val="dk1"/>
                </a:solidFill>
                <a:latin typeface="Montserrat"/>
                <a:ea typeface="Montserrat"/>
                <a:cs typeface="Montserrat"/>
                <a:sym typeface="Montserrat"/>
              </a:rPr>
              <a:t>Courses subject to staffing and availability. </a:t>
            </a:r>
            <a:endParaRPr sz="1200">
              <a:solidFill>
                <a:schemeClr val="dk1"/>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4B87"/>
                </a:solidFill>
                <a:latin typeface="Montserrat"/>
                <a:ea typeface="Montserrat"/>
                <a:cs typeface="Montserrat"/>
                <a:sym typeface="Montserrat"/>
              </a:rPr>
              <a:t>Enrollment Process</a:t>
            </a:r>
            <a:endParaRPr b="1">
              <a:solidFill>
                <a:srgbClr val="004B87"/>
              </a:solidFill>
              <a:latin typeface="Montserrat"/>
              <a:ea typeface="Montserrat"/>
              <a:cs typeface="Montserrat"/>
              <a:sym typeface="Montserrat"/>
            </a:endParaRPr>
          </a:p>
        </p:txBody>
      </p:sp>
      <p:sp>
        <p:nvSpPr>
          <p:cNvPr id="188" name="Google Shape;188;p29"/>
          <p:cNvSpPr txBox="1">
            <a:spLocks noGrp="1"/>
          </p:cNvSpPr>
          <p:nvPr>
            <p:ph type="body" idx="1"/>
          </p:nvPr>
        </p:nvSpPr>
        <p:spPr>
          <a:xfrm>
            <a:off x="311700" y="11867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Submit an online </a:t>
            </a:r>
            <a:r>
              <a:rPr lang="en" b="1">
                <a:solidFill>
                  <a:schemeClr val="accent5"/>
                </a:solidFill>
                <a:latin typeface="Montserrat"/>
                <a:ea typeface="Montserrat"/>
                <a:cs typeface="Montserrat"/>
                <a:sym typeface="Montserrat"/>
              </a:rPr>
              <a:t>Intradistrict Transfer request</a:t>
            </a:r>
            <a:endParaRPr b="1">
              <a:solidFill>
                <a:schemeClr val="accent5"/>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Forms can be found at the District website under </a:t>
            </a:r>
            <a:r>
              <a:rPr lang="en" b="1">
                <a:solidFill>
                  <a:schemeClr val="accent5"/>
                </a:solidFill>
                <a:latin typeface="Montserrat"/>
                <a:ea typeface="Montserrat"/>
                <a:cs typeface="Montserrat"/>
                <a:sym typeface="Montserrat"/>
              </a:rPr>
              <a:t>Transfers Within SRVUSD</a:t>
            </a:r>
            <a:endParaRPr b="1">
              <a:solidFill>
                <a:schemeClr val="accent5"/>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Intradistrict transfers must be submitted between </a:t>
            </a:r>
            <a:r>
              <a:rPr lang="en" b="1">
                <a:solidFill>
                  <a:schemeClr val="accent5"/>
                </a:solidFill>
                <a:latin typeface="Montserrat"/>
                <a:ea typeface="Montserrat"/>
                <a:cs typeface="Montserrat"/>
                <a:sym typeface="Montserrat"/>
              </a:rPr>
              <a:t>March 31 and April 20, 2021</a:t>
            </a:r>
            <a:endParaRPr b="1">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Students who wish to return to an in-person environment </a:t>
            </a:r>
            <a:r>
              <a:rPr lang="en" b="1">
                <a:solidFill>
                  <a:schemeClr val="accent5"/>
                </a:solidFill>
                <a:latin typeface="Montserrat"/>
                <a:ea typeface="Montserrat"/>
                <a:cs typeface="Montserrat"/>
                <a:sym typeface="Montserrat"/>
              </a:rPr>
              <a:t>at the semester</a:t>
            </a:r>
            <a:r>
              <a:rPr lang="en" b="1">
                <a:solidFill>
                  <a:schemeClr val="dk1"/>
                </a:solidFill>
                <a:latin typeface="Montserrat"/>
                <a:ea typeface="Montserrat"/>
                <a:cs typeface="Montserrat"/>
                <a:sym typeface="Montserrat"/>
              </a:rPr>
              <a:t> </a:t>
            </a:r>
            <a:r>
              <a:rPr lang="en">
                <a:solidFill>
                  <a:schemeClr val="dk1"/>
                </a:solidFill>
                <a:latin typeface="Montserrat"/>
                <a:ea typeface="Montserrat"/>
                <a:cs typeface="Montserrat"/>
                <a:sym typeface="Montserrat"/>
              </a:rPr>
              <a:t>would be given priority at their home school. </a:t>
            </a:r>
            <a:endParaRPr>
              <a:solidFill>
                <a:schemeClr val="dk1"/>
              </a:solidFill>
              <a:latin typeface="Montserrat"/>
              <a:ea typeface="Montserrat"/>
              <a:cs typeface="Montserrat"/>
              <a:sym typeface="Montserrat"/>
            </a:endParaRPr>
          </a:p>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Students wishing to return to in-person environment </a:t>
            </a:r>
            <a:r>
              <a:rPr lang="en" b="1">
                <a:solidFill>
                  <a:schemeClr val="accent5"/>
                </a:solidFill>
                <a:latin typeface="Montserrat"/>
                <a:ea typeface="Montserrat"/>
                <a:cs typeface="Montserrat"/>
                <a:sym typeface="Montserrat"/>
              </a:rPr>
              <a:t>during a semester</a:t>
            </a:r>
            <a:r>
              <a:rPr lang="en">
                <a:solidFill>
                  <a:schemeClr val="dk1"/>
                </a:solidFill>
                <a:latin typeface="Montserrat"/>
                <a:ea typeface="Montserrat"/>
                <a:cs typeface="Montserrat"/>
                <a:sym typeface="Montserrat"/>
              </a:rPr>
              <a:t> will be offered an available space in the District.</a:t>
            </a:r>
            <a:endParaRPr>
              <a:solidFill>
                <a:schemeClr val="dk1"/>
              </a:solidFill>
              <a:latin typeface="Montserrat"/>
              <a:ea typeface="Montserrat"/>
              <a:cs typeface="Montserrat"/>
              <a:sym typeface="Montserrat"/>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277875" y="1100275"/>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004B87"/>
                </a:solidFill>
                <a:latin typeface="Montserrat"/>
                <a:ea typeface="Montserrat"/>
                <a:cs typeface="Montserrat"/>
                <a:sym typeface="Montserrat"/>
              </a:rPr>
              <a:t>Why April 20th Deadline?</a:t>
            </a:r>
            <a:endParaRPr b="1">
              <a:solidFill>
                <a:srgbClr val="004B87"/>
              </a:solidFill>
              <a:latin typeface="Montserrat"/>
              <a:ea typeface="Montserrat"/>
              <a:cs typeface="Montserrat"/>
              <a:sym typeface="Montserrat"/>
            </a:endParaRPr>
          </a:p>
        </p:txBody>
      </p:sp>
      <p:sp>
        <p:nvSpPr>
          <p:cNvPr id="194" name="Google Shape;194;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Clr>
                <a:srgbClr val="004B87"/>
              </a:buClr>
              <a:buSzPts val="1800"/>
              <a:buFont typeface="Montserrat"/>
              <a:buChar char="●"/>
            </a:pPr>
            <a:r>
              <a:rPr lang="en">
                <a:solidFill>
                  <a:srgbClr val="004B87"/>
                </a:solidFill>
                <a:latin typeface="Montserrat"/>
                <a:ea typeface="Montserrat"/>
                <a:cs typeface="Montserrat"/>
                <a:sym typeface="Montserrat"/>
              </a:rPr>
              <a:t>To provide the best experience for students, we must plan and prepare</a:t>
            </a:r>
            <a:endParaRPr>
              <a:solidFill>
                <a:srgbClr val="004B87"/>
              </a:solidFill>
              <a:latin typeface="Montserrat"/>
              <a:ea typeface="Montserrat"/>
              <a:cs typeface="Montserrat"/>
              <a:sym typeface="Montserrat"/>
            </a:endParaRPr>
          </a:p>
          <a:p>
            <a:pPr marL="457200" lvl="0" indent="0" algn="l" rtl="0">
              <a:spcBef>
                <a:spcPts val="1200"/>
              </a:spcBef>
              <a:spcAft>
                <a:spcPts val="0"/>
              </a:spcAft>
              <a:buNone/>
            </a:pPr>
            <a:endParaRPr>
              <a:solidFill>
                <a:srgbClr val="004B87"/>
              </a:solidFill>
              <a:latin typeface="Montserrat"/>
              <a:ea typeface="Montserrat"/>
              <a:cs typeface="Montserrat"/>
              <a:sym typeface="Montserrat"/>
            </a:endParaRPr>
          </a:p>
          <a:p>
            <a:pPr marL="457200" lvl="0" indent="-342900" algn="l" rtl="0">
              <a:spcBef>
                <a:spcPts val="1200"/>
              </a:spcBef>
              <a:spcAft>
                <a:spcPts val="0"/>
              </a:spcAft>
              <a:buClr>
                <a:srgbClr val="004B87"/>
              </a:buClr>
              <a:buSzPts val="1800"/>
              <a:buFont typeface="Montserrat"/>
              <a:buChar char="●"/>
            </a:pPr>
            <a:r>
              <a:rPr lang="en">
                <a:solidFill>
                  <a:srgbClr val="004B87"/>
                </a:solidFill>
                <a:latin typeface="Montserrat"/>
                <a:ea typeface="Montserrat"/>
                <a:cs typeface="Montserrat"/>
                <a:sym typeface="Montserrat"/>
              </a:rPr>
              <a:t>Staffing impacts for SRVUSD </a:t>
            </a:r>
            <a:endParaRPr>
              <a:solidFill>
                <a:srgbClr val="004B87"/>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265500" y="7932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555" b="1">
                <a:solidFill>
                  <a:srgbClr val="004B87"/>
                </a:solidFill>
                <a:latin typeface="Montserrat"/>
                <a:ea typeface="Montserrat"/>
                <a:cs typeface="Montserrat"/>
                <a:sym typeface="Montserrat"/>
              </a:rPr>
              <a:t>Next Steps for the Virtual Academy</a:t>
            </a:r>
            <a:endParaRPr sz="3555" b="1">
              <a:solidFill>
                <a:srgbClr val="004B87"/>
              </a:solidFill>
              <a:latin typeface="Montserrat"/>
              <a:ea typeface="Montserrat"/>
              <a:cs typeface="Montserrat"/>
              <a:sym typeface="Montserrat"/>
            </a:endParaRPr>
          </a:p>
          <a:p>
            <a:pPr marL="0" lvl="0" indent="0" algn="ctr" rtl="0">
              <a:spcBef>
                <a:spcPts val="0"/>
              </a:spcBef>
              <a:spcAft>
                <a:spcPts val="0"/>
              </a:spcAft>
              <a:buNone/>
            </a:pPr>
            <a:endParaRPr/>
          </a:p>
        </p:txBody>
      </p:sp>
      <p:sp>
        <p:nvSpPr>
          <p:cNvPr id="200" name="Google Shape;200;p31"/>
          <p:cNvSpPr txBox="1">
            <a:spLocks noGrp="1"/>
          </p:cNvSpPr>
          <p:nvPr>
            <p:ph type="body" idx="2"/>
          </p:nvPr>
        </p:nvSpPr>
        <p:spPr>
          <a:xfrm>
            <a:off x="4939500" y="724200"/>
            <a:ext cx="4045200" cy="3695100"/>
          </a:xfrm>
          <a:prstGeom prst="rect">
            <a:avLst/>
          </a:prstGeom>
        </p:spPr>
        <p:txBody>
          <a:bodyPr spcFirstLastPara="1" wrap="square" lIns="91425" tIns="91425" rIns="91425" bIns="91425" anchor="ctr" anchorCtr="0">
            <a:normAutofit fontScale="92500" lnSpcReduction="20000"/>
          </a:bodyPr>
          <a:lstStyle/>
          <a:p>
            <a:pPr marL="457200" lvl="0" indent="-325755" algn="l" rtl="0">
              <a:spcBef>
                <a:spcPts val="0"/>
              </a:spcBef>
              <a:spcAft>
                <a:spcPts val="0"/>
              </a:spcAft>
              <a:buClr>
                <a:schemeClr val="dk1"/>
              </a:buClr>
              <a:buSzPct val="100000"/>
              <a:buFont typeface="Montserrat"/>
              <a:buChar char="●"/>
            </a:pPr>
            <a:r>
              <a:rPr lang="en" b="1">
                <a:solidFill>
                  <a:srgbClr val="004B87"/>
                </a:solidFill>
                <a:latin typeface="Montserrat"/>
                <a:ea typeface="Montserrat"/>
                <a:cs typeface="Montserrat"/>
                <a:sym typeface="Montserrat"/>
              </a:rPr>
              <a:t>Frequently Asked Questions </a:t>
            </a:r>
            <a:r>
              <a:rPr lang="en">
                <a:solidFill>
                  <a:srgbClr val="004B87"/>
                </a:solidFill>
                <a:latin typeface="Montserrat"/>
                <a:ea typeface="Montserrat"/>
                <a:cs typeface="Montserrat"/>
                <a:sym typeface="Montserrat"/>
              </a:rPr>
              <a:t>(FAQ) on district website (coming soon)</a:t>
            </a:r>
            <a:endParaRPr>
              <a:solidFill>
                <a:srgbClr val="004B87"/>
              </a:solidFill>
              <a:latin typeface="Montserrat"/>
              <a:ea typeface="Montserrat"/>
              <a:cs typeface="Montserrat"/>
              <a:sym typeface="Montserrat"/>
            </a:endParaRPr>
          </a:p>
          <a:p>
            <a:pPr marL="457200" lvl="0" indent="-325755" algn="l" rtl="0">
              <a:spcBef>
                <a:spcPts val="0"/>
              </a:spcBef>
              <a:spcAft>
                <a:spcPts val="0"/>
              </a:spcAft>
              <a:buClr>
                <a:schemeClr val="dk1"/>
              </a:buClr>
              <a:buSzPct val="100000"/>
              <a:buFont typeface="Montserrat"/>
              <a:buChar char="●"/>
            </a:pPr>
            <a:endParaRPr>
              <a:solidFill>
                <a:srgbClr val="004B87"/>
              </a:solidFill>
              <a:latin typeface="Montserrat"/>
              <a:ea typeface="Montserrat"/>
              <a:cs typeface="Montserrat"/>
              <a:sym typeface="Montserrat"/>
            </a:endParaRPr>
          </a:p>
          <a:p>
            <a:pPr marL="457200" lvl="0" indent="-325755" algn="l" rtl="0">
              <a:spcBef>
                <a:spcPts val="0"/>
              </a:spcBef>
              <a:spcAft>
                <a:spcPts val="0"/>
              </a:spcAft>
              <a:buClr>
                <a:schemeClr val="dk1"/>
              </a:buClr>
              <a:buSzPct val="100000"/>
              <a:buFont typeface="Montserrat"/>
              <a:buChar char="●"/>
            </a:pPr>
            <a:r>
              <a:rPr lang="en" b="1">
                <a:solidFill>
                  <a:srgbClr val="004B87"/>
                </a:solidFill>
                <a:latin typeface="Montserrat"/>
                <a:ea typeface="Montserrat"/>
                <a:cs typeface="Montserrat"/>
                <a:sym typeface="Montserrat"/>
              </a:rPr>
              <a:t>For support </a:t>
            </a:r>
            <a:r>
              <a:rPr lang="en">
                <a:solidFill>
                  <a:srgbClr val="004B87"/>
                </a:solidFill>
                <a:latin typeface="Montserrat"/>
                <a:ea typeface="Montserrat"/>
                <a:cs typeface="Montserrat"/>
                <a:sym typeface="Montserrat"/>
              </a:rPr>
              <a:t>with the Virtual Academy transfer process contact:  </a:t>
            </a:r>
            <a:r>
              <a:rPr lang="en" b="1" u="sng">
                <a:solidFill>
                  <a:schemeClr val="accent5"/>
                </a:solidFill>
                <a:latin typeface="Montserrat"/>
                <a:ea typeface="Montserrat"/>
                <a:cs typeface="Montserrat"/>
                <a:sym typeface="Montserra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scattarusa@srvusd.net</a:t>
            </a:r>
            <a:endParaRPr b="1">
              <a:solidFill>
                <a:schemeClr val="dk1"/>
              </a:solidFill>
              <a:latin typeface="Montserrat"/>
              <a:ea typeface="Montserrat"/>
              <a:cs typeface="Montserrat"/>
              <a:sym typeface="Montserrat"/>
            </a:endParaRPr>
          </a:p>
          <a:p>
            <a:pPr marL="457200" lvl="0" indent="-325755" algn="l" rtl="0">
              <a:spcBef>
                <a:spcPts val="0"/>
              </a:spcBef>
              <a:spcAft>
                <a:spcPts val="0"/>
              </a:spcAft>
              <a:buClr>
                <a:schemeClr val="dk1"/>
              </a:buClr>
              <a:buSzPct val="100000"/>
              <a:buFont typeface="Montserrat"/>
              <a:buChar char="●"/>
            </a:pPr>
            <a:endParaRPr>
              <a:solidFill>
                <a:srgbClr val="004B87"/>
              </a:solidFill>
              <a:latin typeface="Montserrat"/>
              <a:ea typeface="Montserrat"/>
              <a:cs typeface="Montserrat"/>
              <a:sym typeface="Montserrat"/>
            </a:endParaRPr>
          </a:p>
          <a:p>
            <a:pPr marL="457200" lvl="0" indent="-325755" algn="l" rtl="0">
              <a:spcBef>
                <a:spcPts val="0"/>
              </a:spcBef>
              <a:spcAft>
                <a:spcPts val="0"/>
              </a:spcAft>
              <a:buClr>
                <a:schemeClr val="dk1"/>
              </a:buClr>
              <a:buSzPct val="100000"/>
              <a:buFont typeface="Montserrat"/>
              <a:buChar char="●"/>
            </a:pPr>
            <a:r>
              <a:rPr lang="en" b="1">
                <a:solidFill>
                  <a:srgbClr val="004B87"/>
                </a:solidFill>
                <a:latin typeface="Montserrat"/>
                <a:ea typeface="Montserrat"/>
                <a:cs typeface="Montserrat"/>
                <a:sym typeface="Montserrat"/>
              </a:rPr>
              <a:t>For questions </a:t>
            </a:r>
            <a:r>
              <a:rPr lang="en">
                <a:solidFill>
                  <a:srgbClr val="004B87"/>
                </a:solidFill>
                <a:latin typeface="Montserrat"/>
                <a:ea typeface="Montserrat"/>
                <a:cs typeface="Montserrat"/>
                <a:sym typeface="Montserrat"/>
              </a:rPr>
              <a:t>regarding the Virtual Academy program, contact: </a:t>
            </a:r>
            <a:endParaRPr>
              <a:solidFill>
                <a:srgbClr val="004B87"/>
              </a:solidFill>
              <a:latin typeface="Montserrat"/>
              <a:ea typeface="Montserrat"/>
              <a:cs typeface="Montserrat"/>
              <a:sym typeface="Montserrat"/>
            </a:endParaRPr>
          </a:p>
          <a:p>
            <a:pPr marL="457200" lvl="0" indent="-325755" algn="l" rtl="0">
              <a:spcBef>
                <a:spcPts val="0"/>
              </a:spcBef>
              <a:spcAft>
                <a:spcPts val="0"/>
              </a:spcAft>
              <a:buClr>
                <a:schemeClr val="dk1"/>
              </a:buClr>
              <a:buSzPct val="100000"/>
              <a:buFont typeface="Montserrat"/>
              <a:buChar char="●"/>
            </a:pPr>
            <a:r>
              <a:rPr lang="en" b="1" u="sng">
                <a:solidFill>
                  <a:schemeClr val="accent5"/>
                </a:solidFill>
                <a:latin typeface="Montserrat"/>
                <a:ea typeface="Montserrat"/>
                <a:cs typeface="Montserrat"/>
                <a:sym typeface="Montserrat"/>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dpetish@srvusd.net</a:t>
            </a:r>
            <a:r>
              <a:rPr lang="en" b="1">
                <a:solidFill>
                  <a:schemeClr val="dk1"/>
                </a:solidFill>
                <a:latin typeface="Montserrat"/>
                <a:ea typeface="Montserrat"/>
                <a:cs typeface="Montserrat"/>
                <a:sym typeface="Montserrat"/>
              </a:rPr>
              <a:t> </a:t>
            </a:r>
            <a:r>
              <a:rPr lang="en">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a:p>
            <a:pPr marL="0" lvl="0" indent="0" algn="l" rtl="0">
              <a:spcBef>
                <a:spcPts val="1200"/>
              </a:spcBef>
              <a:spcAft>
                <a:spcPts val="1200"/>
              </a:spcAft>
              <a:buNone/>
            </a:pPr>
            <a:endParaRPr/>
          </a:p>
        </p:txBody>
      </p:sp>
      <p:sp>
        <p:nvSpPr>
          <p:cNvPr id="201" name="Google Shape;201;p31"/>
          <p:cNvSpPr txBox="1">
            <a:spLocks noGrp="1"/>
          </p:cNvSpPr>
          <p:nvPr>
            <p:ph type="subTitle" idx="1"/>
          </p:nvPr>
        </p:nvSpPr>
        <p:spPr>
          <a:xfrm>
            <a:off x="265500" y="2156100"/>
            <a:ext cx="4045200" cy="1433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545" b="1">
                <a:solidFill>
                  <a:schemeClr val="accent5"/>
                </a:solidFill>
                <a:latin typeface="Montserrat"/>
                <a:ea typeface="Montserrat"/>
                <a:cs typeface="Montserrat"/>
                <a:sym typeface="Montserrat"/>
              </a:rPr>
              <a:t>Virtual Academy </a:t>
            </a:r>
            <a:endParaRPr sz="1545" b="1">
              <a:solidFill>
                <a:schemeClr val="accent5"/>
              </a:solidFill>
              <a:latin typeface="Montserrat"/>
              <a:ea typeface="Montserrat"/>
              <a:cs typeface="Montserrat"/>
              <a:sym typeface="Montserrat"/>
            </a:endParaRPr>
          </a:p>
          <a:p>
            <a:pPr marL="0" lvl="0" indent="0" algn="ctr" rtl="0">
              <a:lnSpc>
                <a:spcPct val="115000"/>
              </a:lnSpc>
              <a:spcBef>
                <a:spcPts val="1200"/>
              </a:spcBef>
              <a:spcAft>
                <a:spcPts val="0"/>
              </a:spcAft>
              <a:buNone/>
            </a:pPr>
            <a:r>
              <a:rPr lang="en" sz="1545" b="1">
                <a:solidFill>
                  <a:schemeClr val="accent5"/>
                </a:solidFill>
                <a:latin typeface="Montserrat"/>
                <a:ea typeface="Montserrat"/>
                <a:cs typeface="Montserrat"/>
                <a:sym typeface="Montserrat"/>
              </a:rPr>
              <a:t>Virtual Parent Information Night </a:t>
            </a:r>
            <a:endParaRPr sz="1545" b="1">
              <a:solidFill>
                <a:schemeClr val="accent5"/>
              </a:solidFill>
              <a:latin typeface="Montserrat"/>
              <a:ea typeface="Montserrat"/>
              <a:cs typeface="Montserrat"/>
              <a:sym typeface="Montserrat"/>
            </a:endParaRPr>
          </a:p>
          <a:p>
            <a:pPr marL="0" lvl="0" indent="0" algn="ctr" rtl="0">
              <a:lnSpc>
                <a:spcPct val="115000"/>
              </a:lnSpc>
              <a:spcBef>
                <a:spcPts val="1200"/>
              </a:spcBef>
              <a:spcAft>
                <a:spcPts val="0"/>
              </a:spcAft>
              <a:buNone/>
            </a:pPr>
            <a:r>
              <a:rPr lang="en" sz="1545" b="1">
                <a:solidFill>
                  <a:schemeClr val="accent5"/>
                </a:solidFill>
                <a:latin typeface="Montserrat"/>
                <a:ea typeface="Montserrat"/>
                <a:cs typeface="Montserrat"/>
                <a:sym typeface="Montserrat"/>
              </a:rPr>
              <a:t>April 12, 2021, 5:00-6:00 p.m. </a:t>
            </a:r>
            <a:r>
              <a:rPr lang="en" sz="1545" b="1">
                <a:latin typeface="Montserrat"/>
                <a:ea typeface="Montserrat"/>
                <a:cs typeface="Montserrat"/>
                <a:sym typeface="Montserrat"/>
              </a:rPr>
              <a:t> </a:t>
            </a:r>
            <a:endParaRPr sz="1545" b="1">
              <a:latin typeface="Montserrat"/>
              <a:ea typeface="Montserrat"/>
              <a:cs typeface="Montserrat"/>
              <a:sym typeface="Montserrat"/>
            </a:endParaRPr>
          </a:p>
          <a:p>
            <a:pPr marL="0" lvl="0" indent="0" algn="ctr" rtl="0">
              <a:lnSpc>
                <a:spcPct val="115000"/>
              </a:lnSpc>
              <a:spcBef>
                <a:spcPts val="1200"/>
              </a:spcBef>
              <a:spcAft>
                <a:spcPts val="0"/>
              </a:spcAft>
              <a:buNone/>
            </a:pPr>
            <a:r>
              <a:rPr lang="en" sz="1300">
                <a:latin typeface="Montserrat"/>
                <a:ea typeface="Montserrat"/>
                <a:cs typeface="Montserrat"/>
                <a:sym typeface="Montserrat"/>
              </a:rPr>
              <a:t>(Presentation will be recorded)</a:t>
            </a:r>
            <a:endParaRPr sz="1800">
              <a:latin typeface="Montserrat"/>
              <a:ea typeface="Montserrat"/>
              <a:cs typeface="Montserrat"/>
              <a:sym typeface="Montserrat"/>
            </a:endParaRPr>
          </a:p>
          <a:p>
            <a:pPr marL="0" lvl="0" indent="0" algn="ctr" rtl="0">
              <a:spcBef>
                <a:spcPts val="12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900225" y="376900"/>
            <a:ext cx="517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a:solidFill>
                  <a:srgbClr val="004B87"/>
                </a:solidFill>
                <a:latin typeface="Montserrat"/>
                <a:ea typeface="Montserrat"/>
                <a:cs typeface="Montserrat"/>
                <a:sym typeface="Montserrat"/>
              </a:rPr>
              <a:t>Planning for Fall 2021</a:t>
            </a:r>
            <a:endParaRPr b="1">
              <a:solidFill>
                <a:srgbClr val="004B87"/>
              </a:solidFill>
              <a:latin typeface="Montserrat"/>
              <a:ea typeface="Montserrat"/>
              <a:cs typeface="Montserrat"/>
              <a:sym typeface="Montserrat"/>
            </a:endParaRPr>
          </a:p>
        </p:txBody>
      </p:sp>
      <p:sp>
        <p:nvSpPr>
          <p:cNvPr id="67" name="Google Shape;67;p14"/>
          <p:cNvSpPr txBox="1">
            <a:spLocks noGrp="1"/>
          </p:cNvSpPr>
          <p:nvPr>
            <p:ph type="body" idx="1"/>
          </p:nvPr>
        </p:nvSpPr>
        <p:spPr>
          <a:xfrm>
            <a:off x="1318575" y="1411025"/>
            <a:ext cx="2374800" cy="924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000">
                <a:solidFill>
                  <a:schemeClr val="dk1"/>
                </a:solidFill>
                <a:latin typeface="Montserrat"/>
                <a:ea typeface="Montserrat"/>
                <a:cs typeface="Montserrat"/>
                <a:sym typeface="Montserrat"/>
              </a:rPr>
              <a:t>Social and Emotional Well-Being</a:t>
            </a:r>
            <a:endParaRPr sz="2000">
              <a:solidFill>
                <a:schemeClr val="dk1"/>
              </a:solidFill>
              <a:latin typeface="Montserrat"/>
              <a:ea typeface="Montserrat"/>
              <a:cs typeface="Montserrat"/>
              <a:sym typeface="Montserrat"/>
            </a:endParaRPr>
          </a:p>
        </p:txBody>
      </p:sp>
      <p:sp>
        <p:nvSpPr>
          <p:cNvPr id="68" name="Google Shape;68;p14"/>
          <p:cNvSpPr txBox="1">
            <a:spLocks noGrp="1"/>
          </p:cNvSpPr>
          <p:nvPr>
            <p:ph type="body" idx="1"/>
          </p:nvPr>
        </p:nvSpPr>
        <p:spPr>
          <a:xfrm>
            <a:off x="5667250" y="1912850"/>
            <a:ext cx="2787300" cy="924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2000">
                <a:solidFill>
                  <a:schemeClr val="dk1"/>
                </a:solidFill>
                <a:latin typeface="Montserrat"/>
                <a:ea typeface="Montserrat"/>
                <a:cs typeface="Montserrat"/>
                <a:sym typeface="Montserrat"/>
              </a:rPr>
              <a:t>Deep Learning and Innovation</a:t>
            </a:r>
            <a:endParaRPr sz="2000">
              <a:solidFill>
                <a:schemeClr val="dk1"/>
              </a:solidFill>
              <a:latin typeface="Montserrat"/>
              <a:ea typeface="Montserrat"/>
              <a:cs typeface="Montserrat"/>
              <a:sym typeface="Montserrat"/>
            </a:endParaRPr>
          </a:p>
        </p:txBody>
      </p:sp>
      <p:sp>
        <p:nvSpPr>
          <p:cNvPr id="69" name="Google Shape;69;p14"/>
          <p:cNvSpPr txBox="1">
            <a:spLocks noGrp="1"/>
          </p:cNvSpPr>
          <p:nvPr>
            <p:ph type="body" idx="1"/>
          </p:nvPr>
        </p:nvSpPr>
        <p:spPr>
          <a:xfrm>
            <a:off x="753250" y="3438300"/>
            <a:ext cx="2787300" cy="924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2000">
                <a:solidFill>
                  <a:schemeClr val="dk1"/>
                </a:solidFill>
                <a:latin typeface="Montserrat"/>
                <a:ea typeface="Montserrat"/>
                <a:cs typeface="Montserrat"/>
                <a:sym typeface="Montserrat"/>
              </a:rPr>
              <a:t>Health and Safety	</a:t>
            </a:r>
            <a:endParaRPr sz="2000">
              <a:solidFill>
                <a:schemeClr val="dk1"/>
              </a:solidFill>
              <a:latin typeface="Montserrat"/>
              <a:ea typeface="Montserrat"/>
              <a:cs typeface="Montserrat"/>
              <a:sym typeface="Montserrat"/>
            </a:endParaRPr>
          </a:p>
        </p:txBody>
      </p:sp>
      <p:sp>
        <p:nvSpPr>
          <p:cNvPr id="70" name="Google Shape;70;p14"/>
          <p:cNvSpPr txBox="1">
            <a:spLocks noGrp="1"/>
          </p:cNvSpPr>
          <p:nvPr>
            <p:ph type="body" idx="1"/>
          </p:nvPr>
        </p:nvSpPr>
        <p:spPr>
          <a:xfrm>
            <a:off x="5667250" y="3271225"/>
            <a:ext cx="2787300" cy="924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2000">
                <a:solidFill>
                  <a:schemeClr val="dk1"/>
                </a:solidFill>
                <a:latin typeface="Montserrat"/>
                <a:ea typeface="Montserrat"/>
                <a:cs typeface="Montserrat"/>
                <a:sym typeface="Montserrat"/>
              </a:rPr>
              <a:t>Virtual Academy Remote Option</a:t>
            </a:r>
            <a:endParaRPr sz="2000">
              <a:solidFill>
                <a:schemeClr val="dk1"/>
              </a:solidFill>
              <a:latin typeface="Montserrat"/>
              <a:ea typeface="Montserrat"/>
              <a:cs typeface="Montserrat"/>
              <a:sym typeface="Montserrat"/>
            </a:endParaRPr>
          </a:p>
        </p:txBody>
      </p:sp>
      <p:cxnSp>
        <p:nvCxnSpPr>
          <p:cNvPr id="71" name="Google Shape;71;p14"/>
          <p:cNvCxnSpPr>
            <a:stCxn id="66" idx="2"/>
            <a:endCxn id="68" idx="1"/>
          </p:cNvCxnSpPr>
          <p:nvPr/>
        </p:nvCxnSpPr>
        <p:spPr>
          <a:xfrm rot="-5400000" flipH="1">
            <a:off x="4365925" y="1073500"/>
            <a:ext cx="1425300" cy="1177500"/>
          </a:xfrm>
          <a:prstGeom prst="curvedConnector2">
            <a:avLst/>
          </a:prstGeom>
          <a:noFill/>
          <a:ln w="38100" cap="flat" cmpd="sng">
            <a:solidFill>
              <a:srgbClr val="C9DAF8"/>
            </a:solidFill>
            <a:prstDash val="solid"/>
            <a:round/>
            <a:headEnd type="none" w="med" len="med"/>
            <a:tailEnd type="none" w="med" len="med"/>
          </a:ln>
        </p:spPr>
      </p:cxnSp>
      <p:cxnSp>
        <p:nvCxnSpPr>
          <p:cNvPr id="72" name="Google Shape;72;p14"/>
          <p:cNvCxnSpPr>
            <a:stCxn id="66" idx="2"/>
            <a:endCxn id="70" idx="1"/>
          </p:cNvCxnSpPr>
          <p:nvPr/>
        </p:nvCxnSpPr>
        <p:spPr>
          <a:xfrm rot="-5400000" flipH="1">
            <a:off x="3686725" y="1752700"/>
            <a:ext cx="2783700" cy="1177500"/>
          </a:xfrm>
          <a:prstGeom prst="curvedConnector2">
            <a:avLst/>
          </a:prstGeom>
          <a:noFill/>
          <a:ln w="38100" cap="flat" cmpd="sng">
            <a:solidFill>
              <a:srgbClr val="C9DAF8"/>
            </a:solidFill>
            <a:prstDash val="solid"/>
            <a:round/>
            <a:headEnd type="none" w="med" len="med"/>
            <a:tailEnd type="none" w="med" len="med"/>
          </a:ln>
        </p:spPr>
      </p:cxnSp>
      <p:cxnSp>
        <p:nvCxnSpPr>
          <p:cNvPr id="73" name="Google Shape;73;p14"/>
          <p:cNvCxnSpPr>
            <a:stCxn id="66" idx="2"/>
          </p:cNvCxnSpPr>
          <p:nvPr/>
        </p:nvCxnSpPr>
        <p:spPr>
          <a:xfrm rot="5400000">
            <a:off x="2684725" y="1345300"/>
            <a:ext cx="2200800" cy="1409400"/>
          </a:xfrm>
          <a:prstGeom prst="curvedConnector3">
            <a:avLst>
              <a:gd name="adj1" fmla="val 50000"/>
            </a:avLst>
          </a:prstGeom>
          <a:noFill/>
          <a:ln w="38100" cap="flat" cmpd="sng">
            <a:solidFill>
              <a:srgbClr val="C9DAF8"/>
            </a:solidFill>
            <a:prstDash val="solid"/>
            <a:round/>
            <a:headEnd type="none" w="med" len="med"/>
            <a:tailEnd type="none" w="med" len="med"/>
          </a:ln>
        </p:spPr>
      </p:cxnSp>
      <p:cxnSp>
        <p:nvCxnSpPr>
          <p:cNvPr id="74" name="Google Shape;74;p14"/>
          <p:cNvCxnSpPr>
            <a:stCxn id="66" idx="2"/>
          </p:cNvCxnSpPr>
          <p:nvPr/>
        </p:nvCxnSpPr>
        <p:spPr>
          <a:xfrm rot="5400000">
            <a:off x="3245575" y="617350"/>
            <a:ext cx="912000" cy="1576500"/>
          </a:xfrm>
          <a:prstGeom prst="curvedConnector2">
            <a:avLst/>
          </a:prstGeom>
          <a:noFill/>
          <a:ln w="38100" cap="flat" cmpd="sng">
            <a:solidFill>
              <a:srgbClr val="C9DAF8"/>
            </a:solidFill>
            <a:prstDash val="solid"/>
            <a:round/>
            <a:headEnd type="none" w="med" len="med"/>
            <a:tailEnd type="none" w="med" len="med"/>
          </a:ln>
        </p:spPr>
      </p:cxnSp>
      <p:sp>
        <p:nvSpPr>
          <p:cNvPr id="75" name="Google Shape;75;p14"/>
          <p:cNvSpPr txBox="1">
            <a:spLocks noGrp="1"/>
          </p:cNvSpPr>
          <p:nvPr>
            <p:ph type="body" idx="1"/>
          </p:nvPr>
        </p:nvSpPr>
        <p:spPr>
          <a:xfrm>
            <a:off x="3300350" y="4097625"/>
            <a:ext cx="14094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2000">
                <a:solidFill>
                  <a:schemeClr val="dk1"/>
                </a:solidFill>
                <a:latin typeface="Montserrat"/>
                <a:ea typeface="Montserrat"/>
                <a:cs typeface="Montserrat"/>
                <a:sym typeface="Montserrat"/>
              </a:rPr>
              <a:t>Equity</a:t>
            </a:r>
            <a:endParaRPr sz="2000">
              <a:solidFill>
                <a:schemeClr val="dk1"/>
              </a:solidFill>
              <a:latin typeface="Montserrat"/>
              <a:ea typeface="Montserrat"/>
              <a:cs typeface="Montserrat"/>
              <a:sym typeface="Montserrat"/>
            </a:endParaRPr>
          </a:p>
        </p:txBody>
      </p:sp>
      <p:cxnSp>
        <p:nvCxnSpPr>
          <p:cNvPr id="76" name="Google Shape;76;p14"/>
          <p:cNvCxnSpPr>
            <a:stCxn id="66" idx="2"/>
            <a:endCxn id="75" idx="0"/>
          </p:cNvCxnSpPr>
          <p:nvPr/>
        </p:nvCxnSpPr>
        <p:spPr>
          <a:xfrm rot="5400000">
            <a:off x="2673475" y="2281150"/>
            <a:ext cx="3147900" cy="484800"/>
          </a:xfrm>
          <a:prstGeom prst="curvedConnector3">
            <a:avLst>
              <a:gd name="adj1" fmla="val 50002"/>
            </a:avLst>
          </a:prstGeom>
          <a:noFill/>
          <a:ln w="38100" cap="flat" cmpd="sng">
            <a:solidFill>
              <a:srgbClr val="C9DAF8"/>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140400" y="230200"/>
            <a:ext cx="4104000" cy="1159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4B87"/>
                </a:solidFill>
                <a:latin typeface="Montserrat"/>
                <a:ea typeface="Montserrat"/>
                <a:cs typeface="Montserrat"/>
                <a:sym typeface="Montserrat"/>
              </a:rPr>
              <a:t>Social and Emotional Well-Being Planning</a:t>
            </a:r>
            <a:endParaRPr b="1">
              <a:solidFill>
                <a:srgbClr val="004B87"/>
              </a:solidFill>
              <a:latin typeface="Montserrat"/>
              <a:ea typeface="Montserrat"/>
              <a:cs typeface="Montserrat"/>
              <a:sym typeface="Montserrat"/>
            </a:endParaRPr>
          </a:p>
        </p:txBody>
      </p:sp>
      <p:sp>
        <p:nvSpPr>
          <p:cNvPr id="82" name="Google Shape;82;p15"/>
          <p:cNvSpPr txBox="1">
            <a:spLocks noGrp="1"/>
          </p:cNvSpPr>
          <p:nvPr>
            <p:ph type="body" idx="1"/>
          </p:nvPr>
        </p:nvSpPr>
        <p:spPr>
          <a:xfrm>
            <a:off x="244500" y="1911925"/>
            <a:ext cx="3999900" cy="23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Montserrat SemiBold"/>
                <a:ea typeface="Montserrat SemiBold"/>
                <a:cs typeface="Montserrat SemiBold"/>
                <a:sym typeface="Montserrat SemiBold"/>
              </a:rPr>
              <a:t>Mental Health Supports	</a:t>
            </a:r>
            <a:endParaRPr>
              <a:solidFill>
                <a:schemeClr val="dk1"/>
              </a:solidFill>
              <a:latin typeface="Montserrat SemiBold"/>
              <a:ea typeface="Montserrat SemiBold"/>
              <a:cs typeface="Montserrat SemiBold"/>
              <a:sym typeface="Montserrat SemiBold"/>
            </a:endParaRPr>
          </a:p>
          <a:p>
            <a:pPr marL="457200" lvl="0" indent="-317500" algn="l" rtl="0">
              <a:spcBef>
                <a:spcPts val="120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School Counselors</a:t>
            </a:r>
            <a:endParaRPr>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Student Support Counselors</a:t>
            </a:r>
            <a:endParaRPr>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Social Workers</a:t>
            </a:r>
            <a:endParaRPr>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School Psychologists</a:t>
            </a:r>
            <a:endParaRPr>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SCIP counselors</a:t>
            </a:r>
            <a:endParaRPr>
              <a:solidFill>
                <a:schemeClr val="dk1"/>
              </a:solidFill>
              <a:latin typeface="Montserrat"/>
              <a:ea typeface="Montserrat"/>
              <a:cs typeface="Montserrat"/>
              <a:sym typeface="Montserrat"/>
            </a:endParaRPr>
          </a:p>
          <a:p>
            <a:pPr marL="457200" lvl="0" indent="0" algn="l" rtl="0">
              <a:spcBef>
                <a:spcPts val="1200"/>
              </a:spcBef>
              <a:spcAft>
                <a:spcPts val="0"/>
              </a:spcAft>
              <a:buNone/>
            </a:pPr>
            <a:endParaRPr sz="900">
              <a:solidFill>
                <a:srgbClr val="000000"/>
              </a:solidFill>
              <a:latin typeface="Arial"/>
              <a:ea typeface="Arial"/>
              <a:cs typeface="Arial"/>
              <a:sym typeface="Arial"/>
            </a:endParaRPr>
          </a:p>
          <a:p>
            <a:pPr marL="457200" lvl="0" indent="0" algn="l" rtl="0">
              <a:spcBef>
                <a:spcPts val="1200"/>
              </a:spcBef>
              <a:spcAft>
                <a:spcPts val="0"/>
              </a:spcAft>
              <a:buNone/>
            </a:pPr>
            <a:endParaRPr>
              <a:solidFill>
                <a:schemeClr val="dk1"/>
              </a:solidFill>
              <a:latin typeface="Montserrat"/>
              <a:ea typeface="Montserrat"/>
              <a:cs typeface="Montserrat"/>
              <a:sym typeface="Montserrat"/>
            </a:endParaRPr>
          </a:p>
          <a:p>
            <a:pPr marL="457200" lvl="0" indent="0" algn="l" rtl="0">
              <a:spcBef>
                <a:spcPts val="1200"/>
              </a:spcBef>
              <a:spcAft>
                <a:spcPts val="1200"/>
              </a:spcAft>
              <a:buNone/>
            </a:pPr>
            <a:endParaRPr>
              <a:solidFill>
                <a:schemeClr val="dk1"/>
              </a:solidFill>
              <a:latin typeface="Montserrat"/>
              <a:ea typeface="Montserrat"/>
              <a:cs typeface="Montserrat"/>
              <a:sym typeface="Montserrat"/>
            </a:endParaRPr>
          </a:p>
        </p:txBody>
      </p:sp>
      <p:sp>
        <p:nvSpPr>
          <p:cNvPr id="83" name="Google Shape;83;p15"/>
          <p:cNvSpPr txBox="1">
            <a:spLocks noGrp="1"/>
          </p:cNvSpPr>
          <p:nvPr>
            <p:ph type="body" idx="2"/>
          </p:nvPr>
        </p:nvSpPr>
        <p:spPr>
          <a:xfrm>
            <a:off x="5173050" y="375250"/>
            <a:ext cx="3590400" cy="232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Montserrat SemiBold"/>
                <a:ea typeface="Montserrat SemiBold"/>
                <a:cs typeface="Montserrat SemiBold"/>
                <a:sym typeface="Montserrat SemiBold"/>
              </a:rPr>
              <a:t>Social Emotional Learning</a:t>
            </a:r>
            <a:endParaRPr>
              <a:solidFill>
                <a:schemeClr val="dk1"/>
              </a:solidFill>
              <a:latin typeface="Montserrat SemiBold"/>
              <a:ea typeface="Montserrat SemiBold"/>
              <a:cs typeface="Montserrat SemiBold"/>
              <a:sym typeface="Montserrat SemiBold"/>
            </a:endParaRPr>
          </a:p>
          <a:p>
            <a:pPr marL="457200" lvl="0" indent="-317500" algn="l" rtl="0">
              <a:spcBef>
                <a:spcPts val="100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District plan for SEL practices</a:t>
            </a:r>
            <a:endParaRPr>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Incorporate competencies into MTSS structure/planning</a:t>
            </a:r>
            <a:endParaRPr>
              <a:solidFill>
                <a:schemeClr val="dk1"/>
              </a:solidFill>
              <a:latin typeface="Montserrat"/>
              <a:ea typeface="Montserrat"/>
              <a:cs typeface="Montserrat"/>
              <a:sym typeface="Montserrat"/>
            </a:endParaRPr>
          </a:p>
          <a:p>
            <a:pPr marL="457200" lvl="0" indent="-317500" algn="l" rtl="0">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Continued use and integration of SEL curriculum &amp; instructional practices</a:t>
            </a:r>
            <a:endParaRPr>
              <a:solidFill>
                <a:schemeClr val="dk1"/>
              </a:solidFill>
              <a:latin typeface="Montserrat"/>
              <a:ea typeface="Montserrat"/>
              <a:cs typeface="Montserrat"/>
              <a:sym typeface="Montserrat"/>
            </a:endParaRPr>
          </a:p>
        </p:txBody>
      </p:sp>
      <p:cxnSp>
        <p:nvCxnSpPr>
          <p:cNvPr id="84" name="Google Shape;84;p15"/>
          <p:cNvCxnSpPr>
            <a:stCxn id="81" idx="3"/>
            <a:endCxn id="82" idx="0"/>
          </p:cNvCxnSpPr>
          <p:nvPr/>
        </p:nvCxnSpPr>
        <p:spPr>
          <a:xfrm flipH="1">
            <a:off x="2244300" y="809800"/>
            <a:ext cx="2000100" cy="1102200"/>
          </a:xfrm>
          <a:prstGeom prst="curvedConnector4">
            <a:avLst>
              <a:gd name="adj1" fmla="val -11906"/>
              <a:gd name="adj2" fmla="val 76289"/>
            </a:avLst>
          </a:prstGeom>
          <a:noFill/>
          <a:ln w="38100" cap="flat" cmpd="sng">
            <a:solidFill>
              <a:srgbClr val="C9DAF8"/>
            </a:solidFill>
            <a:prstDash val="solid"/>
            <a:round/>
            <a:headEnd type="none" w="med" len="med"/>
            <a:tailEnd type="none" w="med" len="med"/>
          </a:ln>
        </p:spPr>
      </p:cxnSp>
      <p:cxnSp>
        <p:nvCxnSpPr>
          <p:cNvPr id="85" name="Google Shape;85;p15"/>
          <p:cNvCxnSpPr>
            <a:stCxn id="81" idx="3"/>
            <a:endCxn id="83" idx="0"/>
          </p:cNvCxnSpPr>
          <p:nvPr/>
        </p:nvCxnSpPr>
        <p:spPr>
          <a:xfrm rot="10800000" flipH="1">
            <a:off x="4244400" y="375400"/>
            <a:ext cx="2724000" cy="434400"/>
          </a:xfrm>
          <a:prstGeom prst="curvedConnector4">
            <a:avLst>
              <a:gd name="adj1" fmla="val 17046"/>
              <a:gd name="adj2" fmla="val 154852"/>
            </a:avLst>
          </a:prstGeom>
          <a:noFill/>
          <a:ln w="38100" cap="flat" cmpd="sng">
            <a:solidFill>
              <a:srgbClr val="C9DAF8"/>
            </a:solidFill>
            <a:prstDash val="solid"/>
            <a:round/>
            <a:headEnd type="none" w="med" len="med"/>
            <a:tailEnd type="none" w="med" len="med"/>
          </a:ln>
        </p:spPr>
      </p:cxnSp>
      <p:pic>
        <p:nvPicPr>
          <p:cNvPr id="86" name="Google Shape;86;p15"/>
          <p:cNvPicPr preferRelativeResize="0"/>
          <p:nvPr/>
        </p:nvPicPr>
        <p:blipFill>
          <a:blip r:embed="rId3">
            <a:alphaModFix/>
          </a:blip>
          <a:stretch>
            <a:fillRect/>
          </a:stretch>
        </p:blipFill>
        <p:spPr>
          <a:xfrm>
            <a:off x="6616125" y="4077025"/>
            <a:ext cx="2337176" cy="818000"/>
          </a:xfrm>
          <a:prstGeom prst="rect">
            <a:avLst/>
          </a:prstGeom>
          <a:noFill/>
          <a:ln>
            <a:noFill/>
          </a:ln>
        </p:spPr>
      </p:pic>
      <p:cxnSp>
        <p:nvCxnSpPr>
          <p:cNvPr id="87" name="Google Shape;87;p15"/>
          <p:cNvCxnSpPr>
            <a:stCxn id="81" idx="3"/>
          </p:cNvCxnSpPr>
          <p:nvPr/>
        </p:nvCxnSpPr>
        <p:spPr>
          <a:xfrm>
            <a:off x="4244400" y="809800"/>
            <a:ext cx="899100" cy="1738200"/>
          </a:xfrm>
          <a:prstGeom prst="curvedConnector2">
            <a:avLst/>
          </a:prstGeom>
          <a:noFill/>
          <a:ln w="38100" cap="flat" cmpd="sng">
            <a:solidFill>
              <a:srgbClr val="C9DAF8"/>
            </a:solidFill>
            <a:prstDash val="solid"/>
            <a:round/>
            <a:headEnd type="none" w="med" len="med"/>
            <a:tailEnd type="none" w="med" len="med"/>
          </a:ln>
        </p:spPr>
      </p:cxnSp>
      <p:sp>
        <p:nvSpPr>
          <p:cNvPr id="88" name="Google Shape;88;p15"/>
          <p:cNvSpPr txBox="1"/>
          <p:nvPr/>
        </p:nvSpPr>
        <p:spPr>
          <a:xfrm>
            <a:off x="4034550" y="2548000"/>
            <a:ext cx="4474800" cy="176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1"/>
                </a:solidFill>
                <a:latin typeface="Montserrat SemiBold"/>
                <a:ea typeface="Montserrat SemiBold"/>
                <a:cs typeface="Montserrat SemiBold"/>
                <a:sym typeface="Montserrat SemiBold"/>
              </a:rPr>
              <a:t>Wellness	</a:t>
            </a:r>
            <a:endParaRPr>
              <a:solidFill>
                <a:schemeClr val="dk1"/>
              </a:solidFill>
              <a:latin typeface="Montserrat SemiBold"/>
              <a:ea typeface="Montserrat SemiBold"/>
              <a:cs typeface="Montserrat SemiBold"/>
              <a:sym typeface="Montserrat SemiBold"/>
            </a:endParaRPr>
          </a:p>
          <a:p>
            <a:pPr marL="457200" lvl="0" indent="-317500" algn="l" rtl="0">
              <a:lnSpc>
                <a:spcPct val="115000"/>
              </a:lnSpc>
              <a:spcBef>
                <a:spcPts val="100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Expansion of high school wellness centers</a:t>
            </a:r>
            <a:endParaRPr>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After school small groups</a:t>
            </a:r>
            <a:endParaRPr>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Feeder pattern parent workshops</a:t>
            </a:r>
            <a:endParaRPr>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Engaging cross-district staff</a:t>
            </a:r>
            <a:endParaRPr>
              <a:solidFill>
                <a:schemeClr val="dk1"/>
              </a:solidFill>
              <a:latin typeface="Montserrat"/>
              <a:ea typeface="Montserrat"/>
              <a:cs typeface="Montserrat"/>
              <a:sym typeface="Montserrat"/>
            </a:endParaRPr>
          </a:p>
          <a:p>
            <a:pPr marL="457200" lvl="0" indent="-317500" algn="l" rtl="0">
              <a:lnSpc>
                <a:spcPct val="115000"/>
              </a:lnSpc>
              <a:spcBef>
                <a:spcPts val="0"/>
              </a:spcBef>
              <a:spcAft>
                <a:spcPts val="0"/>
              </a:spcAft>
              <a:buClr>
                <a:schemeClr val="dk1"/>
              </a:buClr>
              <a:buSzPts val="1400"/>
              <a:buFont typeface="Montserrat"/>
              <a:buChar char="●"/>
            </a:pPr>
            <a:r>
              <a:rPr lang="en">
                <a:solidFill>
                  <a:schemeClr val="dk1"/>
                </a:solidFill>
                <a:latin typeface="Montserrat"/>
                <a:ea typeface="Montserrat"/>
                <a:cs typeface="Montserrat"/>
                <a:sym typeface="Montserrat"/>
              </a:rPr>
              <a:t>Student wellness surveys</a:t>
            </a:r>
            <a:endParaRPr>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004B87"/>
                </a:solidFill>
                <a:latin typeface="Montserrat"/>
                <a:ea typeface="Montserrat"/>
                <a:cs typeface="Montserrat"/>
                <a:sym typeface="Montserrat"/>
              </a:rPr>
              <a:t>Deep Learning and Instructional Planning</a:t>
            </a:r>
            <a:endParaRPr b="1">
              <a:solidFill>
                <a:srgbClr val="004B87"/>
              </a:solidFill>
              <a:latin typeface="Montserrat"/>
              <a:ea typeface="Montserrat"/>
              <a:cs typeface="Montserrat"/>
              <a:sym typeface="Montserrat"/>
            </a:endParaRPr>
          </a:p>
        </p:txBody>
      </p:sp>
      <p:sp>
        <p:nvSpPr>
          <p:cNvPr id="94" name="Google Shape;94;p16"/>
          <p:cNvSpPr txBox="1">
            <a:spLocks noGrp="1"/>
          </p:cNvSpPr>
          <p:nvPr>
            <p:ph type="body" idx="2"/>
          </p:nvPr>
        </p:nvSpPr>
        <p:spPr>
          <a:xfrm>
            <a:off x="4939500" y="-17075"/>
            <a:ext cx="4113300" cy="45450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b="1">
                <a:solidFill>
                  <a:srgbClr val="004B87"/>
                </a:solidFill>
                <a:latin typeface="Montserrat"/>
                <a:ea typeface="Montserrat"/>
                <a:cs typeface="Montserrat"/>
                <a:sym typeface="Montserrat"/>
              </a:rPr>
              <a:t>MTSS Symposia</a:t>
            </a:r>
            <a:r>
              <a:rPr lang="en">
                <a:solidFill>
                  <a:schemeClr val="accent2"/>
                </a:solidFill>
                <a:latin typeface="Montserrat Medium"/>
                <a:ea typeface="Montserrat Medium"/>
                <a:cs typeface="Montserrat Medium"/>
                <a:sym typeface="Montserrat Medium"/>
              </a:rPr>
              <a:t> </a:t>
            </a:r>
            <a:r>
              <a:rPr lang="en">
                <a:solidFill>
                  <a:schemeClr val="accent1"/>
                </a:solidFill>
                <a:latin typeface="Montserrat Medium"/>
                <a:ea typeface="Montserrat Medium"/>
                <a:cs typeface="Montserrat Medium"/>
                <a:sym typeface="Montserrat Medium"/>
              </a:rPr>
              <a:t>on</a:t>
            </a:r>
            <a:r>
              <a:rPr lang="en">
                <a:solidFill>
                  <a:schemeClr val="accent2"/>
                </a:solidFill>
                <a:latin typeface="Montserrat Medium"/>
                <a:ea typeface="Montserrat Medium"/>
                <a:cs typeface="Montserrat Medium"/>
                <a:sym typeface="Montserrat Medium"/>
              </a:rPr>
              <a:t> </a:t>
            </a:r>
            <a:r>
              <a:rPr lang="en">
                <a:solidFill>
                  <a:schemeClr val="accent1"/>
                </a:solidFill>
                <a:latin typeface="Montserrat Medium"/>
                <a:ea typeface="Montserrat Medium"/>
                <a:cs typeface="Montserrat Medium"/>
                <a:sym typeface="Montserrat Medium"/>
              </a:rPr>
              <a:t>implementing Tiered Intervention Systems at all sites began on March 23, 2021</a:t>
            </a:r>
            <a:endParaRPr>
              <a:solidFill>
                <a:schemeClr val="accent1"/>
              </a:solidFill>
              <a:latin typeface="Montserrat Medium"/>
              <a:ea typeface="Montserrat Medium"/>
              <a:cs typeface="Montserrat Medium"/>
              <a:sym typeface="Montserrat Medium"/>
            </a:endParaRPr>
          </a:p>
          <a:p>
            <a:pPr marL="457200" lvl="0" indent="-342900" algn="l" rtl="0">
              <a:spcBef>
                <a:spcPts val="0"/>
              </a:spcBef>
              <a:spcAft>
                <a:spcPts val="0"/>
              </a:spcAft>
              <a:buClr>
                <a:schemeClr val="accent1"/>
              </a:buClr>
              <a:buSzPts val="1800"/>
              <a:buFont typeface="Montserrat Medium"/>
              <a:buChar char="●"/>
            </a:pPr>
            <a:r>
              <a:rPr lang="en" b="1">
                <a:solidFill>
                  <a:srgbClr val="004B87"/>
                </a:solidFill>
                <a:latin typeface="Montserrat"/>
                <a:ea typeface="Montserrat"/>
                <a:cs typeface="Montserrat"/>
                <a:sym typeface="Montserrat"/>
              </a:rPr>
              <a:t>Continued use of Fastbridge</a:t>
            </a:r>
            <a:r>
              <a:rPr lang="en">
                <a:solidFill>
                  <a:schemeClr val="accent1"/>
                </a:solidFill>
                <a:latin typeface="Montserrat Medium"/>
                <a:ea typeface="Montserrat Medium"/>
                <a:cs typeface="Montserrat Medium"/>
                <a:sym typeface="Montserrat Medium"/>
              </a:rPr>
              <a:t> Universal Screening to identify learning gaps exacerbated by the 2020 - 2021 school year</a:t>
            </a:r>
            <a:endParaRPr>
              <a:solidFill>
                <a:schemeClr val="accent1"/>
              </a:solidFill>
              <a:latin typeface="Montserrat Medium"/>
              <a:ea typeface="Montserrat Medium"/>
              <a:cs typeface="Montserrat Medium"/>
              <a:sym typeface="Montserrat Medium"/>
            </a:endParaRPr>
          </a:p>
          <a:p>
            <a:pPr marL="457200" lvl="0" indent="-342900" algn="l" rtl="0">
              <a:spcBef>
                <a:spcPts val="0"/>
              </a:spcBef>
              <a:spcAft>
                <a:spcPts val="0"/>
              </a:spcAft>
              <a:buClr>
                <a:schemeClr val="accent1"/>
              </a:buClr>
              <a:buSzPts val="1800"/>
              <a:buFont typeface="Montserrat Medium"/>
              <a:buChar char="●"/>
            </a:pPr>
            <a:r>
              <a:rPr lang="en" b="1">
                <a:solidFill>
                  <a:srgbClr val="004B87"/>
                </a:solidFill>
                <a:latin typeface="Montserrat"/>
                <a:ea typeface="Montserrat"/>
                <a:cs typeface="Montserrat"/>
                <a:sym typeface="Montserrat"/>
              </a:rPr>
              <a:t>Leveraging opportunities</a:t>
            </a:r>
            <a:r>
              <a:rPr lang="en">
                <a:solidFill>
                  <a:srgbClr val="004B87"/>
                </a:solidFill>
                <a:latin typeface="Montserrat Medium"/>
                <a:ea typeface="Montserrat Medium"/>
                <a:cs typeface="Montserrat Medium"/>
                <a:sym typeface="Montserrat Medium"/>
              </a:rPr>
              <a:t> </a:t>
            </a:r>
            <a:r>
              <a:rPr lang="en">
                <a:solidFill>
                  <a:schemeClr val="accent1"/>
                </a:solidFill>
                <a:latin typeface="Montserrat Medium"/>
                <a:ea typeface="Montserrat Medium"/>
                <a:cs typeface="Montserrat Medium"/>
                <a:sym typeface="Montserrat Medium"/>
              </a:rPr>
              <a:t>from the pandemic</a:t>
            </a:r>
            <a:endParaRPr>
              <a:solidFill>
                <a:schemeClr val="accent1"/>
              </a:solidFill>
              <a:latin typeface="Montserrat Medium"/>
              <a:ea typeface="Montserrat Medium"/>
              <a:cs typeface="Montserrat Medium"/>
              <a:sym typeface="Montserrat Medium"/>
            </a:endParaRPr>
          </a:p>
          <a:p>
            <a:pPr marL="457200" lvl="0" indent="-342900" algn="l" rtl="0">
              <a:spcBef>
                <a:spcPts val="0"/>
              </a:spcBef>
              <a:spcAft>
                <a:spcPts val="0"/>
              </a:spcAft>
              <a:buClr>
                <a:schemeClr val="accent1"/>
              </a:buClr>
              <a:buSzPts val="1800"/>
              <a:buFont typeface="Montserrat Medium"/>
              <a:buChar char="●"/>
            </a:pPr>
            <a:r>
              <a:rPr lang="en" b="1">
                <a:solidFill>
                  <a:srgbClr val="004B87"/>
                </a:solidFill>
                <a:latin typeface="Montserrat"/>
                <a:ea typeface="Montserrat"/>
                <a:cs typeface="Montserrat"/>
                <a:sym typeface="Montserrat"/>
              </a:rPr>
              <a:t>Professional Learning</a:t>
            </a:r>
            <a:r>
              <a:rPr lang="en">
                <a:solidFill>
                  <a:schemeClr val="accent1"/>
                </a:solidFill>
                <a:latin typeface="Montserrat Medium"/>
                <a:ea typeface="Montserrat Medium"/>
                <a:cs typeface="Montserrat Medium"/>
                <a:sym typeface="Montserrat Medium"/>
              </a:rPr>
              <a:t> on Accurate Assessment</a:t>
            </a:r>
            <a:endParaRPr>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200" b="1">
                <a:solidFill>
                  <a:srgbClr val="004B87"/>
                </a:solidFill>
                <a:latin typeface="Montserrat"/>
                <a:ea typeface="Montserrat"/>
                <a:cs typeface="Montserrat"/>
                <a:sym typeface="Montserrat"/>
              </a:rPr>
              <a:t>Equity</a:t>
            </a:r>
            <a:endParaRPr sz="3200" b="1">
              <a:solidFill>
                <a:srgbClr val="004B87"/>
              </a:solidFill>
              <a:latin typeface="Montserrat"/>
              <a:ea typeface="Montserrat"/>
              <a:cs typeface="Montserrat"/>
              <a:sym typeface="Montserrat"/>
            </a:endParaRPr>
          </a:p>
        </p:txBody>
      </p:sp>
      <p:sp>
        <p:nvSpPr>
          <p:cNvPr id="100" name="Google Shape;100;p17"/>
          <p:cNvSpPr txBox="1">
            <a:spLocks noGrp="1"/>
          </p:cNvSpPr>
          <p:nvPr>
            <p:ph type="body" idx="1"/>
          </p:nvPr>
        </p:nvSpPr>
        <p:spPr>
          <a:xfrm>
            <a:off x="311700" y="1312025"/>
            <a:ext cx="7860900" cy="29949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Conduct a review of District standards and curriculum to </a:t>
            </a:r>
            <a:r>
              <a:rPr lang="en" sz="1700" b="1">
                <a:solidFill>
                  <a:schemeClr val="accent5"/>
                </a:solidFill>
                <a:latin typeface="Montserrat"/>
                <a:ea typeface="Montserrat"/>
                <a:cs typeface="Montserrat"/>
                <a:sym typeface="Montserrat"/>
              </a:rPr>
              <a:t>increase the representation</a:t>
            </a:r>
            <a:r>
              <a:rPr lang="en" sz="1700">
                <a:solidFill>
                  <a:schemeClr val="dk1"/>
                </a:solidFill>
                <a:latin typeface="Montserrat"/>
                <a:ea typeface="Montserrat"/>
                <a:cs typeface="Montserrat"/>
                <a:sym typeface="Montserrat"/>
              </a:rPr>
              <a:t> of Black, Indigenous, and other people of color.</a:t>
            </a:r>
            <a:endParaRPr sz="1700">
              <a:solidFill>
                <a:schemeClr val="dk1"/>
              </a:solidFill>
              <a:latin typeface="Montserrat"/>
              <a:ea typeface="Montserrat"/>
              <a:cs typeface="Montserrat"/>
              <a:sym typeface="Montserrat"/>
            </a:endParaRPr>
          </a:p>
          <a:p>
            <a:pPr marL="457200" lvl="0" indent="0" algn="l" rtl="0">
              <a:spcBef>
                <a:spcPts val="1200"/>
              </a:spcBef>
              <a:spcAft>
                <a:spcPts val="0"/>
              </a:spcAft>
              <a:buNone/>
            </a:pPr>
            <a:endParaRPr sz="1700">
              <a:solidFill>
                <a:schemeClr val="dk1"/>
              </a:solidFill>
              <a:latin typeface="Montserrat"/>
              <a:ea typeface="Montserrat"/>
              <a:cs typeface="Montserrat"/>
              <a:sym typeface="Montserrat"/>
            </a:endParaRPr>
          </a:p>
          <a:p>
            <a:pPr marL="457200" lvl="0" indent="-336550" algn="l" rtl="0">
              <a:spcBef>
                <a:spcPts val="1200"/>
              </a:spcBef>
              <a:spcAft>
                <a:spcPts val="0"/>
              </a:spcAft>
              <a:buClr>
                <a:schemeClr val="dk1"/>
              </a:buClr>
              <a:buSzPts val="1700"/>
              <a:buFont typeface="Montserrat"/>
              <a:buChar char="●"/>
            </a:pPr>
            <a:r>
              <a:rPr lang="en" sz="1700" b="1">
                <a:solidFill>
                  <a:schemeClr val="accent5"/>
                </a:solidFill>
                <a:latin typeface="Montserrat"/>
                <a:ea typeface="Montserrat"/>
                <a:cs typeface="Montserrat"/>
                <a:sym typeface="Montserrat"/>
              </a:rPr>
              <a:t>Provide professional learning</a:t>
            </a:r>
            <a:r>
              <a:rPr lang="en" sz="1700">
                <a:solidFill>
                  <a:schemeClr val="accent5"/>
                </a:solidFill>
                <a:latin typeface="Montserrat"/>
                <a:ea typeface="Montserrat"/>
                <a:cs typeface="Montserrat"/>
                <a:sym typeface="Montserrat"/>
              </a:rPr>
              <a:t> </a:t>
            </a:r>
            <a:r>
              <a:rPr lang="en" sz="1700">
                <a:solidFill>
                  <a:schemeClr val="dk1"/>
                </a:solidFill>
                <a:latin typeface="Montserrat"/>
                <a:ea typeface="Montserrat"/>
                <a:cs typeface="Montserrat"/>
                <a:sym typeface="Montserrat"/>
              </a:rPr>
              <a:t>on equity.</a:t>
            </a:r>
            <a:endParaRPr sz="1700">
              <a:solidFill>
                <a:schemeClr val="dk1"/>
              </a:solidFill>
              <a:latin typeface="Montserrat"/>
              <a:ea typeface="Montserrat"/>
              <a:cs typeface="Montserrat"/>
              <a:sym typeface="Montserrat"/>
            </a:endParaRPr>
          </a:p>
          <a:p>
            <a:pPr marL="457200" lvl="0" indent="0" algn="l" rtl="0">
              <a:spcBef>
                <a:spcPts val="1200"/>
              </a:spcBef>
              <a:spcAft>
                <a:spcPts val="0"/>
              </a:spcAft>
              <a:buNone/>
            </a:pPr>
            <a:endParaRPr sz="1700">
              <a:solidFill>
                <a:schemeClr val="dk1"/>
              </a:solidFill>
              <a:latin typeface="Montserrat"/>
              <a:ea typeface="Montserrat"/>
              <a:cs typeface="Montserrat"/>
              <a:sym typeface="Montserrat"/>
            </a:endParaRPr>
          </a:p>
          <a:p>
            <a:pPr marL="457200" lvl="0" indent="-336550" algn="l" rtl="0">
              <a:spcBef>
                <a:spcPts val="120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Continue to engage in facilitator trainings to </a:t>
            </a:r>
            <a:r>
              <a:rPr lang="en" sz="1700" b="1">
                <a:solidFill>
                  <a:schemeClr val="accent5"/>
                </a:solidFill>
                <a:latin typeface="Montserrat"/>
                <a:ea typeface="Montserrat"/>
                <a:cs typeface="Montserrat"/>
                <a:sym typeface="Montserrat"/>
              </a:rPr>
              <a:t>engage all staff in conversations</a:t>
            </a:r>
            <a:r>
              <a:rPr lang="en" sz="1700">
                <a:solidFill>
                  <a:schemeClr val="dk1"/>
                </a:solidFill>
                <a:latin typeface="Montserrat"/>
                <a:ea typeface="Montserrat"/>
                <a:cs typeface="Montserrat"/>
                <a:sym typeface="Montserrat"/>
              </a:rPr>
              <a:t> centered on equity.</a:t>
            </a:r>
            <a:endParaRPr sz="1700">
              <a:solidFill>
                <a:schemeClr val="dk1"/>
              </a:solidFill>
              <a:latin typeface="Montserrat"/>
              <a:ea typeface="Montserrat"/>
              <a:cs typeface="Montserrat"/>
              <a:sym typeface="Montserrat"/>
            </a:endParaRPr>
          </a:p>
          <a:p>
            <a:pPr marL="0" lvl="0" indent="0" algn="l" rtl="0">
              <a:spcBef>
                <a:spcPts val="1200"/>
              </a:spcBef>
              <a:spcAft>
                <a:spcPts val="0"/>
              </a:spcAft>
              <a:buNone/>
            </a:pPr>
            <a:endParaRPr sz="2000">
              <a:solidFill>
                <a:schemeClr val="dk1"/>
              </a:solidFill>
              <a:latin typeface="Montserrat"/>
              <a:ea typeface="Montserrat"/>
              <a:cs typeface="Montserrat"/>
              <a:sym typeface="Montserrat"/>
            </a:endParaRPr>
          </a:p>
          <a:p>
            <a:pPr marL="457200" lvl="0" indent="0" algn="l" rtl="0">
              <a:spcBef>
                <a:spcPts val="1200"/>
              </a:spcBef>
              <a:spcAft>
                <a:spcPts val="0"/>
              </a:spcAft>
              <a:buNone/>
            </a:pPr>
            <a:endParaRPr sz="2000">
              <a:solidFill>
                <a:schemeClr val="dk1"/>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1"/>
              </a:solidFill>
              <a:latin typeface="Montserrat"/>
              <a:ea typeface="Montserrat"/>
              <a:cs typeface="Montserrat"/>
              <a:sym typeface="Montserrat"/>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325700"/>
            <a:ext cx="5309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4B87"/>
                </a:solidFill>
                <a:latin typeface="Montserrat"/>
                <a:ea typeface="Montserrat"/>
                <a:cs typeface="Montserrat"/>
                <a:sym typeface="Montserrat"/>
              </a:rPr>
              <a:t>Health and Safety Measures</a:t>
            </a:r>
            <a:endParaRPr b="1">
              <a:solidFill>
                <a:srgbClr val="004B87"/>
              </a:solidFill>
              <a:latin typeface="Montserrat"/>
              <a:ea typeface="Montserrat"/>
              <a:cs typeface="Montserrat"/>
              <a:sym typeface="Montserrat"/>
            </a:endParaRPr>
          </a:p>
        </p:txBody>
      </p:sp>
      <p:sp>
        <p:nvSpPr>
          <p:cNvPr id="106" name="Google Shape;106;p18"/>
          <p:cNvSpPr txBox="1">
            <a:spLocks noGrp="1"/>
          </p:cNvSpPr>
          <p:nvPr>
            <p:ph type="body" idx="1"/>
          </p:nvPr>
        </p:nvSpPr>
        <p:spPr>
          <a:xfrm>
            <a:off x="311700" y="2226500"/>
            <a:ext cx="3999900" cy="208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Montserrat Medium"/>
                <a:ea typeface="Montserrat Medium"/>
                <a:cs typeface="Montserrat Medium"/>
                <a:sym typeface="Montserrat Medium"/>
              </a:rPr>
              <a:t>In order to return with 3’ spacing, </a:t>
            </a:r>
            <a:r>
              <a:rPr lang="en" b="1">
                <a:solidFill>
                  <a:srgbClr val="004B87"/>
                </a:solidFill>
                <a:latin typeface="Montserrat"/>
                <a:ea typeface="Montserrat"/>
                <a:cs typeface="Montserrat"/>
                <a:sym typeface="Montserrat"/>
              </a:rPr>
              <a:t>universal masking </a:t>
            </a:r>
            <a:r>
              <a:rPr lang="en">
                <a:solidFill>
                  <a:schemeClr val="dk1"/>
                </a:solidFill>
                <a:latin typeface="Montserrat Medium"/>
                <a:ea typeface="Montserrat Medium"/>
                <a:cs typeface="Montserrat Medium"/>
                <a:sym typeface="Montserrat Medium"/>
              </a:rPr>
              <a:t>must be maintained with extremely limited exceptions.</a:t>
            </a:r>
            <a:endParaRPr>
              <a:solidFill>
                <a:schemeClr val="dk1"/>
              </a:solidFill>
              <a:latin typeface="Montserrat Medium"/>
              <a:ea typeface="Montserrat Medium"/>
              <a:cs typeface="Montserrat Medium"/>
              <a:sym typeface="Montserrat Medium"/>
            </a:endParaRPr>
          </a:p>
          <a:p>
            <a:pPr marL="457200" lvl="0" indent="-317500" algn="l" rtl="0">
              <a:spcBef>
                <a:spcPts val="1200"/>
              </a:spcBef>
              <a:spcAft>
                <a:spcPts val="0"/>
              </a:spcAft>
              <a:buClr>
                <a:schemeClr val="dk1"/>
              </a:buClr>
              <a:buSzPts val="1400"/>
              <a:buFont typeface="Montserrat Medium"/>
              <a:buChar char="●"/>
            </a:pPr>
            <a:r>
              <a:rPr lang="en">
                <a:solidFill>
                  <a:schemeClr val="dk1"/>
                </a:solidFill>
                <a:latin typeface="Montserrat Medium"/>
                <a:ea typeface="Montserrat Medium"/>
                <a:cs typeface="Montserrat Medium"/>
                <a:sym typeface="Montserrat Medium"/>
              </a:rPr>
              <a:t>3 feet between students</a:t>
            </a:r>
            <a:endParaRPr>
              <a:solidFill>
                <a:schemeClr val="dk1"/>
              </a:solidFill>
              <a:latin typeface="Montserrat Medium"/>
              <a:ea typeface="Montserrat Medium"/>
              <a:cs typeface="Montserrat Medium"/>
              <a:sym typeface="Montserrat Medium"/>
            </a:endParaRPr>
          </a:p>
          <a:p>
            <a:pPr marL="457200" lvl="0" indent="-317500" algn="l" rtl="0">
              <a:spcBef>
                <a:spcPts val="0"/>
              </a:spcBef>
              <a:spcAft>
                <a:spcPts val="0"/>
              </a:spcAft>
              <a:buClr>
                <a:schemeClr val="dk1"/>
              </a:buClr>
              <a:buSzPts val="1400"/>
              <a:buFont typeface="Montserrat Medium"/>
              <a:buChar char="●"/>
            </a:pPr>
            <a:r>
              <a:rPr lang="en">
                <a:solidFill>
                  <a:schemeClr val="dk1"/>
                </a:solidFill>
                <a:latin typeface="Montserrat Medium"/>
                <a:ea typeface="Montserrat Medium"/>
                <a:cs typeface="Montserrat Medium"/>
                <a:sym typeface="Montserrat Medium"/>
              </a:rPr>
              <a:t>6 feet between adults/ students and adults/ adults</a:t>
            </a:r>
            <a:endParaRPr>
              <a:solidFill>
                <a:schemeClr val="dk1"/>
              </a:solidFill>
              <a:latin typeface="Montserrat Medium"/>
              <a:ea typeface="Montserrat Medium"/>
              <a:cs typeface="Montserrat Medium"/>
              <a:sym typeface="Montserrat Medium"/>
            </a:endParaRPr>
          </a:p>
        </p:txBody>
      </p:sp>
      <p:sp>
        <p:nvSpPr>
          <p:cNvPr id="107" name="Google Shape;107;p18"/>
          <p:cNvSpPr txBox="1">
            <a:spLocks noGrp="1"/>
          </p:cNvSpPr>
          <p:nvPr>
            <p:ph type="body" idx="2"/>
          </p:nvPr>
        </p:nvSpPr>
        <p:spPr>
          <a:xfrm>
            <a:off x="4825000" y="2226500"/>
            <a:ext cx="3999900" cy="261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4B87"/>
                </a:solidFill>
                <a:latin typeface="Montserrat"/>
                <a:ea typeface="Montserrat"/>
                <a:cs typeface="Montserrat"/>
                <a:sym typeface="Montserrat"/>
              </a:rPr>
              <a:t>Contact Tracing: </a:t>
            </a:r>
            <a:endParaRPr b="1">
              <a:solidFill>
                <a:srgbClr val="004B87"/>
              </a:solidFill>
              <a:latin typeface="Montserrat"/>
              <a:ea typeface="Montserrat"/>
              <a:cs typeface="Montserrat"/>
              <a:sym typeface="Montserrat"/>
            </a:endParaRPr>
          </a:p>
          <a:p>
            <a:pPr marL="457200" lvl="0" indent="-317500" algn="l" rtl="0">
              <a:spcBef>
                <a:spcPts val="1200"/>
              </a:spcBef>
              <a:spcAft>
                <a:spcPts val="0"/>
              </a:spcAft>
              <a:buClr>
                <a:schemeClr val="dk1"/>
              </a:buClr>
              <a:buSzPts val="1400"/>
              <a:buFont typeface="Montserrat Medium"/>
              <a:buChar char="●"/>
            </a:pPr>
            <a:r>
              <a:rPr lang="en">
                <a:solidFill>
                  <a:schemeClr val="dk1"/>
                </a:solidFill>
                <a:latin typeface="Montserrat Medium"/>
                <a:ea typeface="Montserrat Medium"/>
                <a:cs typeface="Montserrat Medium"/>
                <a:sym typeface="Montserrat Medium"/>
              </a:rPr>
              <a:t>With 3 ft distancing, expect more contact tracing and close contact notice</a:t>
            </a:r>
            <a:endParaRPr sz="600">
              <a:solidFill>
                <a:schemeClr val="dk1"/>
              </a:solidFill>
              <a:latin typeface="Montserrat Medium"/>
              <a:ea typeface="Montserrat Medium"/>
              <a:cs typeface="Montserrat Medium"/>
              <a:sym typeface="Montserrat Medium"/>
            </a:endParaRPr>
          </a:p>
          <a:p>
            <a:pPr marL="457200" lvl="0" indent="-317500" algn="l" rtl="0">
              <a:spcBef>
                <a:spcPts val="0"/>
              </a:spcBef>
              <a:spcAft>
                <a:spcPts val="0"/>
              </a:spcAft>
              <a:buClr>
                <a:schemeClr val="accent5"/>
              </a:buClr>
              <a:buSzPts val="1400"/>
              <a:buFont typeface="Montserrat Medium"/>
              <a:buChar char="●"/>
            </a:pPr>
            <a:r>
              <a:rPr lang="en" b="1">
                <a:solidFill>
                  <a:schemeClr val="accent5"/>
                </a:solidFill>
                <a:latin typeface="Montserrat"/>
                <a:ea typeface="Montserrat"/>
                <a:cs typeface="Montserrat"/>
                <a:sym typeface="Montserrat"/>
              </a:rPr>
              <a:t>Exploring:</a:t>
            </a:r>
            <a:r>
              <a:rPr lang="en">
                <a:solidFill>
                  <a:schemeClr val="accent5"/>
                </a:solidFill>
                <a:latin typeface="Montserrat Medium"/>
                <a:ea typeface="Montserrat Medium"/>
                <a:cs typeface="Montserrat Medium"/>
                <a:sym typeface="Montserrat Medium"/>
              </a:rPr>
              <a:t> </a:t>
            </a:r>
            <a:endParaRPr>
              <a:solidFill>
                <a:schemeClr val="accent5"/>
              </a:solidFill>
              <a:latin typeface="Montserrat Medium"/>
              <a:ea typeface="Montserrat Medium"/>
              <a:cs typeface="Montserrat Medium"/>
              <a:sym typeface="Montserrat Medium"/>
            </a:endParaRPr>
          </a:p>
          <a:p>
            <a:pPr marL="914400" lvl="1" indent="-304800" algn="l" rtl="0">
              <a:spcBef>
                <a:spcPts val="0"/>
              </a:spcBef>
              <a:spcAft>
                <a:spcPts val="0"/>
              </a:spcAft>
              <a:buClr>
                <a:schemeClr val="dk1"/>
              </a:buClr>
              <a:buSzPts val="1200"/>
              <a:buFont typeface="Montserrat Medium"/>
              <a:buChar char="○"/>
            </a:pPr>
            <a:r>
              <a:rPr lang="en">
                <a:solidFill>
                  <a:schemeClr val="dk1"/>
                </a:solidFill>
                <a:latin typeface="Montserrat Medium"/>
                <a:ea typeface="Montserrat Medium"/>
                <a:cs typeface="Montserrat Medium"/>
                <a:sym typeface="Montserrat Medium"/>
              </a:rPr>
              <a:t>Grouping students together in ‘Houses’ for contact tracing purposes</a:t>
            </a:r>
            <a:endParaRPr>
              <a:solidFill>
                <a:schemeClr val="dk1"/>
              </a:solidFill>
              <a:latin typeface="Montserrat Medium"/>
              <a:ea typeface="Montserrat Medium"/>
              <a:cs typeface="Montserrat Medium"/>
              <a:sym typeface="Montserrat Medium"/>
            </a:endParaRPr>
          </a:p>
          <a:p>
            <a:pPr marL="914400" lvl="1" indent="-304800" algn="l" rtl="0">
              <a:spcBef>
                <a:spcPts val="0"/>
              </a:spcBef>
              <a:spcAft>
                <a:spcPts val="0"/>
              </a:spcAft>
              <a:buClr>
                <a:schemeClr val="dk1"/>
              </a:buClr>
              <a:buSzPts val="1200"/>
              <a:buFont typeface="Montserrat Medium"/>
              <a:buChar char="○"/>
            </a:pPr>
            <a:r>
              <a:rPr lang="en">
                <a:solidFill>
                  <a:schemeClr val="dk1"/>
                </a:solidFill>
                <a:latin typeface="Montserrat Medium"/>
                <a:ea typeface="Montserrat Medium"/>
                <a:cs typeface="Montserrat Medium"/>
                <a:sym typeface="Montserrat Medium"/>
              </a:rPr>
              <a:t>Houses will not limit course selection</a:t>
            </a:r>
            <a:endParaRPr>
              <a:solidFill>
                <a:schemeClr val="dk1"/>
              </a:solidFill>
              <a:latin typeface="Montserrat Medium"/>
              <a:ea typeface="Montserrat Medium"/>
              <a:cs typeface="Montserrat Medium"/>
              <a:sym typeface="Montserrat Medium"/>
            </a:endParaRPr>
          </a:p>
          <a:p>
            <a:pPr marL="457200" lvl="0" indent="0" algn="l" rtl="0">
              <a:spcBef>
                <a:spcPts val="1200"/>
              </a:spcBef>
              <a:spcAft>
                <a:spcPts val="1200"/>
              </a:spcAft>
              <a:buNone/>
            </a:pPr>
            <a:endParaRPr>
              <a:solidFill>
                <a:schemeClr val="dk1"/>
              </a:solidFill>
              <a:latin typeface="Montserrat Medium"/>
              <a:ea typeface="Montserrat Medium"/>
              <a:cs typeface="Montserrat Medium"/>
              <a:sym typeface="Montserrat Medium"/>
            </a:endParaRPr>
          </a:p>
        </p:txBody>
      </p:sp>
      <p:cxnSp>
        <p:nvCxnSpPr>
          <p:cNvPr id="108" name="Google Shape;108;p18"/>
          <p:cNvCxnSpPr>
            <a:stCxn id="105" idx="3"/>
            <a:endCxn id="106" idx="0"/>
          </p:cNvCxnSpPr>
          <p:nvPr/>
        </p:nvCxnSpPr>
        <p:spPr>
          <a:xfrm flipH="1">
            <a:off x="2311800" y="612050"/>
            <a:ext cx="3309000" cy="1614600"/>
          </a:xfrm>
          <a:prstGeom prst="curvedConnector4">
            <a:avLst>
              <a:gd name="adj1" fmla="val -7196"/>
              <a:gd name="adj2" fmla="val 58863"/>
            </a:avLst>
          </a:prstGeom>
          <a:noFill/>
          <a:ln w="38100" cap="flat" cmpd="sng">
            <a:solidFill>
              <a:srgbClr val="C9DAF8"/>
            </a:solidFill>
            <a:prstDash val="solid"/>
            <a:round/>
            <a:headEnd type="none" w="med" len="med"/>
            <a:tailEnd type="none" w="med" len="med"/>
          </a:ln>
        </p:spPr>
      </p:cxnSp>
      <p:cxnSp>
        <p:nvCxnSpPr>
          <p:cNvPr id="109" name="Google Shape;109;p18"/>
          <p:cNvCxnSpPr>
            <a:stCxn id="105" idx="3"/>
            <a:endCxn id="107" idx="0"/>
          </p:cNvCxnSpPr>
          <p:nvPr/>
        </p:nvCxnSpPr>
        <p:spPr>
          <a:xfrm>
            <a:off x="5620800" y="612050"/>
            <a:ext cx="1204200" cy="1614600"/>
          </a:xfrm>
          <a:prstGeom prst="curvedConnector2">
            <a:avLst/>
          </a:prstGeom>
          <a:noFill/>
          <a:ln w="38100" cap="flat" cmpd="sng">
            <a:solidFill>
              <a:srgbClr val="C9DAF8"/>
            </a:solidFill>
            <a:prstDash val="solid"/>
            <a:round/>
            <a:headEnd type="none" w="med" len="med"/>
            <a:tailEnd type="none" w="med" len="med"/>
          </a:ln>
        </p:spPr>
      </p:cxnSp>
      <p:pic>
        <p:nvPicPr>
          <p:cNvPr id="110" name="Google Shape;110;p18"/>
          <p:cNvPicPr preferRelativeResize="0"/>
          <p:nvPr/>
        </p:nvPicPr>
        <p:blipFill>
          <a:blip r:embed="rId3">
            <a:alphaModFix/>
          </a:blip>
          <a:stretch>
            <a:fillRect/>
          </a:stretch>
        </p:blipFill>
        <p:spPr>
          <a:xfrm>
            <a:off x="7078650" y="4353901"/>
            <a:ext cx="1906050" cy="6671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19"/>
          <p:cNvSpPr txBox="1">
            <a:spLocks noGrp="1"/>
          </p:cNvSpPr>
          <p:nvPr>
            <p:ph type="ctrTitle"/>
          </p:nvPr>
        </p:nvSpPr>
        <p:spPr>
          <a:xfrm>
            <a:off x="354450" y="1098700"/>
            <a:ext cx="8435100" cy="72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209" b="1">
                <a:solidFill>
                  <a:srgbClr val="004B87"/>
                </a:solidFill>
                <a:latin typeface="Montserrat"/>
                <a:ea typeface="Montserrat"/>
                <a:cs typeface="Montserrat"/>
                <a:sym typeface="Montserrat"/>
              </a:rPr>
              <a:t>Virtual Academy Planning</a:t>
            </a:r>
            <a:endParaRPr sz="3209" b="1">
              <a:solidFill>
                <a:srgbClr val="004B87"/>
              </a:solidFill>
              <a:latin typeface="Montserrat"/>
              <a:ea typeface="Montserrat"/>
              <a:cs typeface="Montserrat"/>
              <a:sym typeface="Montserrat"/>
            </a:endParaRPr>
          </a:p>
        </p:txBody>
      </p:sp>
      <p:sp>
        <p:nvSpPr>
          <p:cNvPr id="116" name="Google Shape;116;p19"/>
          <p:cNvSpPr txBox="1">
            <a:spLocks noGrp="1"/>
          </p:cNvSpPr>
          <p:nvPr>
            <p:ph type="subTitle" idx="1"/>
          </p:nvPr>
        </p:nvSpPr>
        <p:spPr>
          <a:xfrm>
            <a:off x="671250" y="3482026"/>
            <a:ext cx="7801500" cy="79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solidFill>
                  <a:schemeClr val="dk1"/>
                </a:solidFill>
                <a:latin typeface="Montserrat Medium"/>
                <a:ea typeface="Montserrat Medium"/>
                <a:cs typeface="Montserrat Medium"/>
                <a:sym typeface="Montserrat Medium"/>
              </a:rPr>
              <a:t>San Ramon Valley Unified School District</a:t>
            </a:r>
            <a:endParaRPr>
              <a:solidFill>
                <a:schemeClr val="dk1"/>
              </a:solidFill>
              <a:latin typeface="Montserrat Medium"/>
              <a:ea typeface="Montserrat Medium"/>
              <a:cs typeface="Montserrat Medium"/>
              <a:sym typeface="Montserrat Medium"/>
            </a:endParaRPr>
          </a:p>
          <a:p>
            <a:pPr marL="0" lvl="0" indent="0" algn="ctr" rtl="0">
              <a:spcBef>
                <a:spcPts val="0"/>
              </a:spcBef>
              <a:spcAft>
                <a:spcPts val="0"/>
              </a:spcAft>
              <a:buNone/>
            </a:pPr>
            <a:r>
              <a:rPr lang="en">
                <a:solidFill>
                  <a:schemeClr val="dk1"/>
                </a:solidFill>
                <a:latin typeface="Montserrat Medium"/>
                <a:ea typeface="Montserrat Medium"/>
                <a:cs typeface="Montserrat Medium"/>
                <a:sym typeface="Montserrat Medium"/>
              </a:rPr>
              <a:t>March 2021</a:t>
            </a:r>
            <a:endParaRPr>
              <a:solidFill>
                <a:schemeClr val="dk1"/>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533400" y="547900"/>
            <a:ext cx="5594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4B87"/>
                </a:solidFill>
                <a:latin typeface="Montserrat"/>
                <a:ea typeface="Montserrat"/>
                <a:cs typeface="Montserrat"/>
                <a:sym typeface="Montserrat"/>
              </a:rPr>
              <a:t>Virtual Academy Purpose</a:t>
            </a:r>
            <a:endParaRPr b="1">
              <a:solidFill>
                <a:srgbClr val="004B87"/>
              </a:solidFill>
              <a:latin typeface="Montserrat"/>
              <a:ea typeface="Montserrat"/>
              <a:cs typeface="Montserrat"/>
              <a:sym typeface="Montserrat"/>
            </a:endParaRPr>
          </a:p>
        </p:txBody>
      </p:sp>
      <p:sp>
        <p:nvSpPr>
          <p:cNvPr id="122" name="Google Shape;122;p20"/>
          <p:cNvSpPr txBox="1"/>
          <p:nvPr/>
        </p:nvSpPr>
        <p:spPr>
          <a:xfrm>
            <a:off x="1181400" y="1165450"/>
            <a:ext cx="69585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latin typeface="Montserrat"/>
                <a:ea typeface="Montserrat"/>
                <a:cs typeface="Montserrat"/>
                <a:sym typeface="Montserrat"/>
              </a:rPr>
              <a:t>The San Ramon Valley Unified School District believes that all of our </a:t>
            </a:r>
            <a:r>
              <a:rPr lang="en" sz="1600" b="1">
                <a:solidFill>
                  <a:schemeClr val="accent5"/>
                </a:solidFill>
                <a:latin typeface="Montserrat"/>
                <a:ea typeface="Montserrat"/>
                <a:cs typeface="Montserrat"/>
                <a:sym typeface="Montserrat"/>
              </a:rPr>
              <a:t>students are best served in an in-person learning environment.</a:t>
            </a:r>
            <a:r>
              <a:rPr lang="en" sz="1600" b="1">
                <a:solidFill>
                  <a:schemeClr val="dk1"/>
                </a:solidFill>
                <a:latin typeface="Montserrat"/>
                <a:ea typeface="Montserrat"/>
                <a:cs typeface="Montserrat"/>
                <a:sym typeface="Montserrat"/>
              </a:rPr>
              <a:t> </a:t>
            </a:r>
            <a:endParaRPr sz="1600" b="1">
              <a:solidFill>
                <a:schemeClr val="dk1"/>
              </a:solidFill>
              <a:latin typeface="Montserrat"/>
              <a:ea typeface="Montserrat"/>
              <a:cs typeface="Montserrat"/>
              <a:sym typeface="Montserrat"/>
            </a:endParaRPr>
          </a:p>
          <a:p>
            <a:pPr marL="0" lvl="0" indent="0" algn="l" rtl="0">
              <a:spcBef>
                <a:spcPts val="0"/>
              </a:spcBef>
              <a:spcAft>
                <a:spcPts val="0"/>
              </a:spcAft>
              <a:buNone/>
            </a:pPr>
            <a:endParaRPr sz="16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600">
                <a:solidFill>
                  <a:schemeClr val="dk1"/>
                </a:solidFill>
                <a:latin typeface="Montserrat"/>
                <a:ea typeface="Montserrat"/>
                <a:cs typeface="Montserrat"/>
                <a:sym typeface="Montserrat"/>
              </a:rPr>
              <a:t>We recognize that due to the ongoing nature of the COVID-19 pandemic, that </a:t>
            </a:r>
            <a:r>
              <a:rPr lang="en" sz="1600" b="1">
                <a:solidFill>
                  <a:schemeClr val="accent5"/>
                </a:solidFill>
                <a:latin typeface="Montserrat"/>
                <a:ea typeface="Montserrat"/>
                <a:cs typeface="Montserrat"/>
                <a:sym typeface="Montserrat"/>
              </a:rPr>
              <a:t>some families may need or choose to continue to remain in a remote learning environment</a:t>
            </a:r>
            <a:r>
              <a:rPr lang="en" sz="1600" b="1">
                <a:solidFill>
                  <a:schemeClr val="dk1"/>
                </a:solidFill>
                <a:latin typeface="Montserrat"/>
                <a:ea typeface="Montserrat"/>
                <a:cs typeface="Montserrat"/>
                <a:sym typeface="Montserrat"/>
              </a:rPr>
              <a:t> </a:t>
            </a:r>
            <a:r>
              <a:rPr lang="en" sz="1600">
                <a:solidFill>
                  <a:schemeClr val="dk1"/>
                </a:solidFill>
                <a:latin typeface="Montserrat"/>
                <a:ea typeface="Montserrat"/>
                <a:cs typeface="Montserrat"/>
                <a:sym typeface="Montserrat"/>
              </a:rPr>
              <a:t>for the 2021 - 2022 school year. </a:t>
            </a:r>
            <a:endParaRPr sz="1600">
              <a:solidFill>
                <a:schemeClr val="dk1"/>
              </a:solidFill>
              <a:latin typeface="Montserrat"/>
              <a:ea typeface="Montserrat"/>
              <a:cs typeface="Montserrat"/>
              <a:sym typeface="Montserrat"/>
            </a:endParaRPr>
          </a:p>
          <a:p>
            <a:pPr marL="0" lvl="0" indent="0" algn="l" rtl="0">
              <a:spcBef>
                <a:spcPts val="0"/>
              </a:spcBef>
              <a:spcAft>
                <a:spcPts val="0"/>
              </a:spcAft>
              <a:buNone/>
            </a:pPr>
            <a:endParaRPr sz="16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600">
                <a:solidFill>
                  <a:schemeClr val="dk1"/>
                </a:solidFill>
                <a:latin typeface="Montserrat"/>
                <a:ea typeface="Montserrat"/>
                <a:cs typeface="Montserrat"/>
                <a:sym typeface="Montserrat"/>
              </a:rPr>
              <a:t>The proposed Virtual Academy will allow these families with students from Kindergarten through 12th grade to </a:t>
            </a:r>
            <a:r>
              <a:rPr lang="en" sz="1600" b="1">
                <a:solidFill>
                  <a:schemeClr val="accent5"/>
                </a:solidFill>
                <a:latin typeface="Montserrat"/>
                <a:ea typeface="Montserrat"/>
                <a:cs typeface="Montserrat"/>
                <a:sym typeface="Montserrat"/>
              </a:rPr>
              <a:t>continue learning in a remote setting</a:t>
            </a:r>
            <a:r>
              <a:rPr lang="en" sz="1600">
                <a:solidFill>
                  <a:schemeClr val="dk1"/>
                </a:solidFill>
                <a:latin typeface="Montserrat"/>
                <a:ea typeface="Montserrat"/>
                <a:cs typeface="Montserrat"/>
                <a:sym typeface="Montserrat"/>
              </a:rPr>
              <a:t> for the entirety of the 2021 - 2022 school year. </a:t>
            </a:r>
            <a:endParaRPr sz="1600">
              <a:solidFill>
                <a:schemeClr val="dk1"/>
              </a:solidFill>
              <a:latin typeface="Montserrat"/>
              <a:ea typeface="Montserrat"/>
              <a:cs typeface="Montserrat"/>
              <a:sym typeface="Montserrat"/>
            </a:endParaRPr>
          </a:p>
        </p:txBody>
      </p:sp>
      <p:pic>
        <p:nvPicPr>
          <p:cNvPr id="123" name="Google Shape;123;p20"/>
          <p:cNvPicPr preferRelativeResize="0"/>
          <p:nvPr/>
        </p:nvPicPr>
        <p:blipFill>
          <a:blip r:embed="rId3">
            <a:alphaModFix/>
          </a:blip>
          <a:stretch>
            <a:fillRect/>
          </a:stretch>
        </p:blipFill>
        <p:spPr>
          <a:xfrm>
            <a:off x="6978048" y="4253225"/>
            <a:ext cx="2051449" cy="71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265500" y="6242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004B87"/>
                </a:solidFill>
                <a:latin typeface="Montserrat"/>
                <a:ea typeface="Montserrat"/>
                <a:cs typeface="Montserrat"/>
                <a:sym typeface="Montserrat"/>
              </a:rPr>
              <a:t>Virtual Academy Students</a:t>
            </a:r>
            <a:endParaRPr b="1">
              <a:solidFill>
                <a:srgbClr val="004B87"/>
              </a:solidFill>
              <a:latin typeface="Montserrat"/>
              <a:ea typeface="Montserrat"/>
              <a:cs typeface="Montserrat"/>
              <a:sym typeface="Montserrat"/>
            </a:endParaRPr>
          </a:p>
        </p:txBody>
      </p:sp>
      <p:sp>
        <p:nvSpPr>
          <p:cNvPr id="129" name="Google Shape;129;p21"/>
          <p:cNvSpPr txBox="1">
            <a:spLocks noGrp="1"/>
          </p:cNvSpPr>
          <p:nvPr>
            <p:ph type="body" idx="2"/>
          </p:nvPr>
        </p:nvSpPr>
        <p:spPr>
          <a:xfrm>
            <a:off x="4961850" y="73900"/>
            <a:ext cx="3837000" cy="484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b="1">
                <a:solidFill>
                  <a:srgbClr val="004B87"/>
                </a:solidFill>
                <a:latin typeface="Montserrat"/>
                <a:ea typeface="Montserrat"/>
                <a:cs typeface="Montserrat"/>
                <a:sym typeface="Montserrat"/>
              </a:rPr>
              <a:t>Geared towards:</a:t>
            </a:r>
            <a:endParaRPr sz="1400" b="1">
              <a:solidFill>
                <a:srgbClr val="004B87"/>
              </a:solidFill>
              <a:latin typeface="Montserrat"/>
              <a:ea typeface="Montserrat"/>
              <a:cs typeface="Montserrat"/>
              <a:sym typeface="Montserrat"/>
            </a:endParaRPr>
          </a:p>
          <a:p>
            <a:pPr marL="457200" lvl="0" indent="-317500" algn="l" rtl="0">
              <a:spcBef>
                <a:spcPts val="1200"/>
              </a:spcBef>
              <a:spcAft>
                <a:spcPts val="0"/>
              </a:spcAft>
              <a:buClr>
                <a:schemeClr val="accent2"/>
              </a:buClr>
              <a:buSzPts val="1400"/>
              <a:buFont typeface="Montserrat"/>
              <a:buChar char="●"/>
            </a:pPr>
            <a:r>
              <a:rPr lang="en" sz="1400">
                <a:solidFill>
                  <a:schemeClr val="accent2"/>
                </a:solidFill>
                <a:latin typeface="Montserrat"/>
                <a:ea typeface="Montserrat"/>
                <a:cs typeface="Montserrat"/>
                <a:sym typeface="Montserrat"/>
              </a:rPr>
              <a:t>Students from Kindergarten through 12th grade with unique medical circumstances.</a:t>
            </a:r>
            <a:endParaRPr sz="1400">
              <a:solidFill>
                <a:schemeClr val="accent2"/>
              </a:solidFill>
              <a:latin typeface="Montserrat"/>
              <a:ea typeface="Montserrat"/>
              <a:cs typeface="Montserrat"/>
              <a:sym typeface="Montserrat"/>
            </a:endParaRPr>
          </a:p>
          <a:p>
            <a:pPr marL="457200" lvl="0" indent="-317500" algn="l" rtl="0">
              <a:spcBef>
                <a:spcPts val="0"/>
              </a:spcBef>
              <a:spcAft>
                <a:spcPts val="0"/>
              </a:spcAft>
              <a:buClr>
                <a:schemeClr val="accent2"/>
              </a:buClr>
              <a:buSzPts val="1400"/>
              <a:buFont typeface="Montserrat"/>
              <a:buChar char="●"/>
            </a:pPr>
            <a:r>
              <a:rPr lang="en" sz="1400">
                <a:solidFill>
                  <a:schemeClr val="accent2"/>
                </a:solidFill>
                <a:latin typeface="Montserrat"/>
                <a:ea typeface="Montserrat"/>
                <a:cs typeface="Montserrat"/>
                <a:sym typeface="Montserrat"/>
              </a:rPr>
              <a:t>Students who have truly thrived in a remote learning environment.  </a:t>
            </a:r>
            <a:endParaRPr sz="1400">
              <a:solidFill>
                <a:schemeClr val="accent2"/>
              </a:solidFill>
              <a:latin typeface="Montserrat"/>
              <a:ea typeface="Montserrat"/>
              <a:cs typeface="Montserrat"/>
              <a:sym typeface="Montserrat"/>
            </a:endParaRPr>
          </a:p>
          <a:p>
            <a:pPr marL="0" lvl="0" indent="0" algn="l" rtl="0">
              <a:spcBef>
                <a:spcPts val="1200"/>
              </a:spcBef>
              <a:spcAft>
                <a:spcPts val="0"/>
              </a:spcAft>
              <a:buNone/>
            </a:pPr>
            <a:r>
              <a:rPr lang="en" sz="1400" b="1">
                <a:solidFill>
                  <a:srgbClr val="004B87"/>
                </a:solidFill>
                <a:latin typeface="Montserrat"/>
                <a:ea typeface="Montserrat"/>
                <a:cs typeface="Montserrat"/>
                <a:sym typeface="Montserrat"/>
              </a:rPr>
              <a:t>Other Circumstances:</a:t>
            </a:r>
            <a:endParaRPr sz="1400" b="1">
              <a:solidFill>
                <a:srgbClr val="004B87"/>
              </a:solidFill>
              <a:latin typeface="Montserrat"/>
              <a:ea typeface="Montserrat"/>
              <a:cs typeface="Montserrat"/>
              <a:sym typeface="Montserrat"/>
            </a:endParaRPr>
          </a:p>
          <a:p>
            <a:pPr marL="457200" lvl="0" indent="-317500" algn="l" rtl="0">
              <a:spcBef>
                <a:spcPts val="1200"/>
              </a:spcBef>
              <a:spcAft>
                <a:spcPts val="0"/>
              </a:spcAft>
              <a:buClr>
                <a:schemeClr val="accent2"/>
              </a:buClr>
              <a:buSzPts val="1400"/>
              <a:buFont typeface="Montserrat"/>
              <a:buChar char="●"/>
            </a:pPr>
            <a:r>
              <a:rPr lang="en" sz="1400">
                <a:solidFill>
                  <a:schemeClr val="accent2"/>
                </a:solidFill>
                <a:latin typeface="Montserrat"/>
                <a:ea typeface="Montserrat"/>
                <a:cs typeface="Montserrat"/>
                <a:sym typeface="Montserrat"/>
              </a:rPr>
              <a:t>Some families may choose to keep their students in a remote environment due to the uncertainty surrounding the COVID-19 pandemic.  </a:t>
            </a:r>
            <a:endParaRPr sz="1400">
              <a:solidFill>
                <a:schemeClr val="accent2"/>
              </a:solidFill>
              <a:latin typeface="Montserrat"/>
              <a:ea typeface="Montserrat"/>
              <a:cs typeface="Montserrat"/>
              <a:sym typeface="Montserrat"/>
            </a:endParaRPr>
          </a:p>
          <a:p>
            <a:pPr marL="457200" lvl="0" indent="-317500" algn="l" rtl="0">
              <a:spcBef>
                <a:spcPts val="0"/>
              </a:spcBef>
              <a:spcAft>
                <a:spcPts val="0"/>
              </a:spcAft>
              <a:buClr>
                <a:schemeClr val="accent2"/>
              </a:buClr>
              <a:buSzPts val="1400"/>
              <a:buFont typeface="Montserrat"/>
              <a:buChar char="●"/>
            </a:pPr>
            <a:r>
              <a:rPr lang="en" sz="1400">
                <a:solidFill>
                  <a:schemeClr val="accent2"/>
                </a:solidFill>
                <a:latin typeface="Montserrat"/>
                <a:ea typeface="Montserrat"/>
                <a:cs typeface="Montserrat"/>
                <a:sym typeface="Montserrat"/>
              </a:rPr>
              <a:t>All families are welcome and will be supported in attending the Virtual Academy. </a:t>
            </a:r>
            <a:endParaRPr sz="1400">
              <a:solidFill>
                <a:schemeClr val="accent2"/>
              </a:solidFill>
              <a:latin typeface="Montserrat"/>
              <a:ea typeface="Montserrat"/>
              <a:cs typeface="Montserrat"/>
              <a:sym typeface="Montserrat"/>
            </a:endParaRPr>
          </a:p>
          <a:p>
            <a:pPr marL="0" lvl="0" indent="0" algn="l" rtl="0">
              <a:spcBef>
                <a:spcPts val="1200"/>
              </a:spcBef>
              <a:spcAft>
                <a:spcPts val="1200"/>
              </a:spcAft>
              <a:buNone/>
            </a:pPr>
            <a:endParaRPr sz="1600">
              <a:solidFill>
                <a:schemeClr val="accent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1474</Words>
  <Application>Microsoft Office PowerPoint</Application>
  <PresentationFormat>On-screen Show (16:9)</PresentationFormat>
  <Paragraphs>219</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Average</vt:lpstr>
      <vt:lpstr>Montserrat SemiBold</vt:lpstr>
      <vt:lpstr>Montserrat Medium</vt:lpstr>
      <vt:lpstr>Arial</vt:lpstr>
      <vt:lpstr>Montserrat</vt:lpstr>
      <vt:lpstr>Oswald</vt:lpstr>
      <vt:lpstr>Raleway</vt:lpstr>
      <vt:lpstr>Slate</vt:lpstr>
      <vt:lpstr>Moving Forward Together Planning for Fall 2021</vt:lpstr>
      <vt:lpstr>Planning for Fall 2021</vt:lpstr>
      <vt:lpstr>Social and Emotional Well-Being Planning</vt:lpstr>
      <vt:lpstr>Deep Learning and Instructional Planning</vt:lpstr>
      <vt:lpstr>Equity</vt:lpstr>
      <vt:lpstr>Health and Safety Measures</vt:lpstr>
      <vt:lpstr>Virtual Academy Planning</vt:lpstr>
      <vt:lpstr>Virtual Academy Purpose</vt:lpstr>
      <vt:lpstr>Virtual Academy Students</vt:lpstr>
      <vt:lpstr>PowerPoint Presentation</vt:lpstr>
      <vt:lpstr>Virtual Academy Organization</vt:lpstr>
      <vt:lpstr>Virtual Academy is different from Venture Independent Study</vt:lpstr>
      <vt:lpstr>Special Education Programs and Services </vt:lpstr>
      <vt:lpstr>Virtual Academy Academic Program</vt:lpstr>
      <vt:lpstr>Elementary Program Recommendations</vt:lpstr>
      <vt:lpstr>Secondary Course Recommendations </vt:lpstr>
      <vt:lpstr>Enrollment Process</vt:lpstr>
      <vt:lpstr>Why April 20th Deadline?</vt:lpstr>
      <vt:lpstr>Next Steps for the Virtual Academy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Forward Together Planning for Fall 2021</dc:title>
  <dc:creator>Fischer, Cindy [EC]</dc:creator>
  <cp:lastModifiedBy>Fischer, Cindy [EC]</cp:lastModifiedBy>
  <cp:revision>2</cp:revision>
  <dcterms:modified xsi:type="dcterms:W3CDTF">2021-03-31T03:45:53Z</dcterms:modified>
</cp:coreProperties>
</file>